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3.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887" r:id="rId1"/>
    <p:sldMasterId id="2147483888" r:id="rId2"/>
    <p:sldMasterId id="2147483890" r:id="rId3"/>
    <p:sldMasterId id="2147483891" r:id="rId4"/>
    <p:sldMasterId id="2147483892" r:id="rId5"/>
  </p:sldMasterIdLst>
  <p:notesMasterIdLst>
    <p:notesMasterId r:id="rId4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5" r:id="rId24"/>
    <p:sldId id="274" r:id="rId25"/>
    <p:sldId id="276" r:id="rId26"/>
    <p:sldId id="277" r:id="rId27"/>
    <p:sldId id="278" r:id="rId28"/>
    <p:sldId id="279" r:id="rId29"/>
    <p:sldId id="280" r:id="rId30"/>
    <p:sldId id="281" r:id="rId31"/>
    <p:sldId id="282" r:id="rId32"/>
    <p:sldId id="283" r:id="rId33"/>
    <p:sldId id="284" r:id="rId34"/>
    <p:sldId id="286" r:id="rId35"/>
    <p:sldId id="285" r:id="rId36"/>
    <p:sldId id="289" r:id="rId37"/>
    <p:sldId id="290" r:id="rId38"/>
    <p:sldId id="288" r:id="rId3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880">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470F37-8B12-47F0-81BC-2B07CDDA16E9}">
  <a:tblStyle styleId="{45470F37-8B12-47F0-81BC-2B07CDDA16E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892ADE3-4121-4F3F-8AFE-779C9AB57E45}"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E1EA29B-3266-48F9-973C-6F6B3B3533FC}" styleName="Table_2">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p:restoredTop sz="82993"/>
  </p:normalViewPr>
  <p:slideViewPr>
    <p:cSldViewPr snapToGrid="0">
      <p:cViewPr>
        <p:scale>
          <a:sx n="120" d="100"/>
          <a:sy n="120" d="100"/>
        </p:scale>
        <p:origin x="1278" y="84"/>
      </p:cViewPr>
      <p:guideLst>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g55b8782c17_2_2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6" name="Google Shape;1666;g55b8782c17_2_215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1"/>
        <p:cNvGrpSpPr/>
        <p:nvPr/>
      </p:nvGrpSpPr>
      <p:grpSpPr>
        <a:xfrm>
          <a:off x="0" y="0"/>
          <a:ext cx="0" cy="0"/>
          <a:chOff x="0" y="0"/>
          <a:chExt cx="0" cy="0"/>
        </a:xfrm>
      </p:grpSpPr>
      <p:sp>
        <p:nvSpPr>
          <p:cNvPr id="1872" name="Google Shape;1872;g55f098bfe4_9_7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3" name="Google Shape;1873;g55f098bfe4_9_7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0"/>
        <p:cNvGrpSpPr/>
        <p:nvPr/>
      </p:nvGrpSpPr>
      <p:grpSpPr>
        <a:xfrm>
          <a:off x="0" y="0"/>
          <a:ext cx="0" cy="0"/>
          <a:chOff x="0" y="0"/>
          <a:chExt cx="0" cy="0"/>
        </a:xfrm>
      </p:grpSpPr>
      <p:sp>
        <p:nvSpPr>
          <p:cNvPr id="1881" name="Google Shape;1881;g55f098bfe4_9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2" name="Google Shape;1882;g55f098bfe4_9_86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1"/>
        <p:cNvGrpSpPr/>
        <p:nvPr/>
      </p:nvGrpSpPr>
      <p:grpSpPr>
        <a:xfrm>
          <a:off x="0" y="0"/>
          <a:ext cx="0" cy="0"/>
          <a:chOff x="0" y="0"/>
          <a:chExt cx="0" cy="0"/>
        </a:xfrm>
      </p:grpSpPr>
      <p:sp>
        <p:nvSpPr>
          <p:cNvPr id="1892" name="Google Shape;1892;g583baf2878_4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3" name="Google Shape;1893;g583baf2878_4_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5"/>
        <p:cNvGrpSpPr/>
        <p:nvPr/>
      </p:nvGrpSpPr>
      <p:grpSpPr>
        <a:xfrm>
          <a:off x="0" y="0"/>
          <a:ext cx="0" cy="0"/>
          <a:chOff x="0" y="0"/>
          <a:chExt cx="0" cy="0"/>
        </a:xfrm>
      </p:grpSpPr>
      <p:sp>
        <p:nvSpPr>
          <p:cNvPr id="2026" name="Google Shape;2026;g5626363f6c_16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7" name="Google Shape;2027;g5626363f6c_1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1"/>
        <p:cNvGrpSpPr/>
        <p:nvPr/>
      </p:nvGrpSpPr>
      <p:grpSpPr>
        <a:xfrm>
          <a:off x="0" y="0"/>
          <a:ext cx="0" cy="0"/>
          <a:chOff x="0" y="0"/>
          <a:chExt cx="0" cy="0"/>
        </a:xfrm>
      </p:grpSpPr>
      <p:sp>
        <p:nvSpPr>
          <p:cNvPr id="2032" name="Google Shape;2032;g55f098bfe4_9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3" name="Google Shape;2033;g55f098bfe4_9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6"/>
        <p:cNvGrpSpPr/>
        <p:nvPr/>
      </p:nvGrpSpPr>
      <p:grpSpPr>
        <a:xfrm>
          <a:off x="0" y="0"/>
          <a:ext cx="0" cy="0"/>
          <a:chOff x="0" y="0"/>
          <a:chExt cx="0" cy="0"/>
        </a:xfrm>
      </p:grpSpPr>
      <p:sp>
        <p:nvSpPr>
          <p:cNvPr id="2037" name="Google Shape;2037;g55b8782c17_2_8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8" name="Google Shape;2038;g55b8782c17_2_8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6"/>
        <p:cNvGrpSpPr/>
        <p:nvPr/>
      </p:nvGrpSpPr>
      <p:grpSpPr>
        <a:xfrm>
          <a:off x="0" y="0"/>
          <a:ext cx="0" cy="0"/>
          <a:chOff x="0" y="0"/>
          <a:chExt cx="0" cy="0"/>
        </a:xfrm>
      </p:grpSpPr>
      <p:sp>
        <p:nvSpPr>
          <p:cNvPr id="2057" name="Google Shape;2057;g55b8782c17_2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8" name="Google Shape;2058;g55b8782c17_2_100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6"/>
        <p:cNvGrpSpPr/>
        <p:nvPr/>
      </p:nvGrpSpPr>
      <p:grpSpPr>
        <a:xfrm>
          <a:off x="0" y="0"/>
          <a:ext cx="0" cy="0"/>
          <a:chOff x="0" y="0"/>
          <a:chExt cx="0" cy="0"/>
        </a:xfrm>
      </p:grpSpPr>
      <p:sp>
        <p:nvSpPr>
          <p:cNvPr id="2077" name="Google Shape;2077;g58d026d319_4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8" name="Google Shape;2078;g58d026d319_4_5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6"/>
        <p:cNvGrpSpPr/>
        <p:nvPr/>
      </p:nvGrpSpPr>
      <p:grpSpPr>
        <a:xfrm>
          <a:off x="0" y="0"/>
          <a:ext cx="0" cy="0"/>
          <a:chOff x="0" y="0"/>
          <a:chExt cx="0" cy="0"/>
        </a:xfrm>
      </p:grpSpPr>
      <p:sp>
        <p:nvSpPr>
          <p:cNvPr id="2097" name="Google Shape;2097;g55b8782c17_2_1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8" name="Google Shape;2098;g55b8782c17_2_107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7"/>
        <p:cNvGrpSpPr/>
        <p:nvPr/>
      </p:nvGrpSpPr>
      <p:grpSpPr>
        <a:xfrm>
          <a:off x="0" y="0"/>
          <a:ext cx="0" cy="0"/>
          <a:chOff x="0" y="0"/>
          <a:chExt cx="0" cy="0"/>
        </a:xfrm>
      </p:grpSpPr>
      <p:sp>
        <p:nvSpPr>
          <p:cNvPr id="2138" name="Google Shape;2138;g58d026d319_4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9" name="Google Shape;2139;g58d026d319_4_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 </a:t>
            </a:r>
            <a:endParaRP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0"/>
        <p:cNvGrpSpPr/>
        <p:nvPr/>
      </p:nvGrpSpPr>
      <p:grpSpPr>
        <a:xfrm>
          <a:off x="0" y="0"/>
          <a:ext cx="0" cy="0"/>
          <a:chOff x="0" y="0"/>
          <a:chExt cx="0" cy="0"/>
        </a:xfrm>
      </p:grpSpPr>
      <p:sp>
        <p:nvSpPr>
          <p:cNvPr id="1671" name="Google Shape;1671;g55b8782c17_2_2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2" name="Google Shape;1672;g55b8782c17_2_246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6"/>
        <p:cNvGrpSpPr/>
        <p:nvPr/>
      </p:nvGrpSpPr>
      <p:grpSpPr>
        <a:xfrm>
          <a:off x="0" y="0"/>
          <a:ext cx="0" cy="0"/>
          <a:chOff x="0" y="0"/>
          <a:chExt cx="0" cy="0"/>
        </a:xfrm>
      </p:grpSpPr>
      <p:sp>
        <p:nvSpPr>
          <p:cNvPr id="2117" name="Google Shape;2117;g55b8782c17_2_1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8" name="Google Shape;2118;g55b8782c17_2_115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5b8782c17_2_1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5b8782c17_2_117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3"/>
        <p:cNvGrpSpPr/>
        <p:nvPr/>
      </p:nvGrpSpPr>
      <p:grpSpPr>
        <a:xfrm>
          <a:off x="0" y="0"/>
          <a:ext cx="0" cy="0"/>
          <a:chOff x="0" y="0"/>
          <a:chExt cx="0" cy="0"/>
        </a:xfrm>
      </p:grpSpPr>
      <p:sp>
        <p:nvSpPr>
          <p:cNvPr id="2174" name="Google Shape;2174;g55b8782c17_2_18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5" name="Google Shape;2175;g55b8782c17_2_188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3"/>
        <p:cNvGrpSpPr/>
        <p:nvPr/>
      </p:nvGrpSpPr>
      <p:grpSpPr>
        <a:xfrm>
          <a:off x="0" y="0"/>
          <a:ext cx="0" cy="0"/>
          <a:chOff x="0" y="0"/>
          <a:chExt cx="0" cy="0"/>
        </a:xfrm>
      </p:grpSpPr>
      <p:sp>
        <p:nvSpPr>
          <p:cNvPr id="2194" name="Google Shape;2194;g55b8782c17_2_19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5" name="Google Shape;2195;g55b8782c17_2_191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g55b8782c17_2_19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5" name="Google Shape;2215;g55b8782c17_2_193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3"/>
        <p:cNvGrpSpPr/>
        <p:nvPr/>
      </p:nvGrpSpPr>
      <p:grpSpPr>
        <a:xfrm>
          <a:off x="0" y="0"/>
          <a:ext cx="0" cy="0"/>
          <a:chOff x="0" y="0"/>
          <a:chExt cx="0" cy="0"/>
        </a:xfrm>
      </p:grpSpPr>
      <p:sp>
        <p:nvSpPr>
          <p:cNvPr id="2234" name="Google Shape;2234;g58d026d319_4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5" name="Google Shape;2235;g58d026d319_4_9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55b8782c17_2_19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6" name="Google Shape;2256;g55b8782c17_2_198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4"/>
        <p:cNvGrpSpPr/>
        <p:nvPr/>
      </p:nvGrpSpPr>
      <p:grpSpPr>
        <a:xfrm>
          <a:off x="0" y="0"/>
          <a:ext cx="0" cy="0"/>
          <a:chOff x="0" y="0"/>
          <a:chExt cx="0" cy="0"/>
        </a:xfrm>
      </p:grpSpPr>
      <p:sp>
        <p:nvSpPr>
          <p:cNvPr id="2275" name="Google Shape;2275;g5626363f6c_15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6" name="Google Shape;2276;g5626363f6c_15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p:cNvGrpSpPr/>
        <p:nvPr/>
      </p:nvGrpSpPr>
      <p:grpSpPr>
        <a:xfrm>
          <a:off x="0" y="0"/>
          <a:ext cx="0" cy="0"/>
          <a:chOff x="0" y="0"/>
          <a:chExt cx="0" cy="0"/>
        </a:xfrm>
      </p:grpSpPr>
      <p:sp>
        <p:nvSpPr>
          <p:cNvPr id="2281" name="Google Shape;2281;g5626363f6c_1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5626363f6c_10_19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5626363f6c_17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0" name="Google Shape;2290;g5626363f6c_17_1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g55b8782c17_2_4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7" name="Google Shape;1677;g55b8782c17_2_48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2"/>
        <p:cNvGrpSpPr/>
        <p:nvPr/>
      </p:nvGrpSpPr>
      <p:grpSpPr>
        <a:xfrm>
          <a:off x="0" y="0"/>
          <a:ext cx="0" cy="0"/>
          <a:chOff x="0" y="0"/>
          <a:chExt cx="0" cy="0"/>
        </a:xfrm>
      </p:grpSpPr>
      <p:sp>
        <p:nvSpPr>
          <p:cNvPr id="2313" name="Google Shape;2313;g55f098bfe4_7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4" name="Google Shape;2314;g55f098bfe4_7_66:notes"/>
          <p:cNvSpPr txBox="1">
            <a:spLocks noGrp="1"/>
          </p:cNvSpPr>
          <p:nvPr>
            <p:ph type="body" idx="1"/>
          </p:nvPr>
        </p:nvSpPr>
        <p:spPr>
          <a:xfrm>
            <a:off x="685800" y="4343400"/>
            <a:ext cx="5486400" cy="45975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400"/>
          </a:p>
          <a:p>
            <a:pPr marL="635000" marR="0" lvl="1" indent="-101600" algn="l" rtl="0">
              <a:spcBef>
                <a:spcPts val="100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635000" marR="0" lvl="1"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1079500" marR="0" lvl="2" indent="-88900" algn="l" rtl="0">
              <a:lnSpc>
                <a:spcPct val="100000"/>
              </a:lnSpc>
              <a:spcBef>
                <a:spcPts val="0"/>
              </a:spcBef>
              <a:spcAft>
                <a:spcPts val="0"/>
              </a:spcAft>
              <a:buClr>
                <a:schemeClr val="dk1"/>
              </a:buClr>
              <a:buSzPts val="1200"/>
              <a:buFont typeface="Arial"/>
              <a:buNone/>
            </a:pPr>
            <a:endParaRPr sz="1200" b="1" i="1" u="none" strike="noStrike" cap="none">
              <a:solidFill>
                <a:schemeClr val="dk1"/>
              </a:solidFill>
              <a:latin typeface="Proxima Nova"/>
              <a:ea typeface="Proxima Nova"/>
              <a:cs typeface="Proxima Nova"/>
              <a:sym typeface="Proxima Nova"/>
            </a:endParaRPr>
          </a:p>
          <a:p>
            <a:pPr marL="177800" marR="0" lvl="0"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p:txBody>
      </p:sp>
      <p:sp>
        <p:nvSpPr>
          <p:cNvPr id="2315" name="Google Shape;2315;g55f098bfe4_7_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30</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7"/>
        <p:cNvGrpSpPr/>
        <p:nvPr/>
      </p:nvGrpSpPr>
      <p:grpSpPr>
        <a:xfrm>
          <a:off x="0" y="0"/>
          <a:ext cx="0" cy="0"/>
          <a:chOff x="0" y="0"/>
          <a:chExt cx="0" cy="0"/>
        </a:xfrm>
      </p:grpSpPr>
      <p:sp>
        <p:nvSpPr>
          <p:cNvPr id="2298" name="Google Shape;2298;g5626363f6c_10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9" name="Google Shape;2299;g5626363f6c_10_4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200" b="0" i="0" u="none" strike="noStrike" cap="none">
              <a:solidFill>
                <a:schemeClr val="dk1"/>
              </a:solidFill>
              <a:latin typeface="Proxima Nova"/>
              <a:ea typeface="Proxima Nova"/>
              <a:cs typeface="Proxima Nova"/>
              <a:sym typeface="Proxima Nova"/>
            </a:endParaRPr>
          </a:p>
        </p:txBody>
      </p:sp>
      <p:sp>
        <p:nvSpPr>
          <p:cNvPr id="2300" name="Google Shape;2300;g5626363f6c_10_49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31</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6162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3937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5c02adb18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5c02adb185_2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0"/>
        <p:cNvGrpSpPr/>
        <p:nvPr/>
      </p:nvGrpSpPr>
      <p:grpSpPr>
        <a:xfrm>
          <a:off x="0" y="0"/>
          <a:ext cx="0" cy="0"/>
          <a:chOff x="0" y="0"/>
          <a:chExt cx="0" cy="0"/>
        </a:xfrm>
      </p:grpSpPr>
      <p:sp>
        <p:nvSpPr>
          <p:cNvPr id="1721" name="Google Shape;1721;g55b8782c17_2_5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2" name="Google Shape;1722;g55b8782c17_2_52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0"/>
        <p:cNvGrpSpPr/>
        <p:nvPr/>
      </p:nvGrpSpPr>
      <p:grpSpPr>
        <a:xfrm>
          <a:off x="0" y="0"/>
          <a:ext cx="0" cy="0"/>
          <a:chOff x="0" y="0"/>
          <a:chExt cx="0" cy="0"/>
        </a:xfrm>
      </p:grpSpPr>
      <p:sp>
        <p:nvSpPr>
          <p:cNvPr id="1821" name="Google Shape;1821;g5626363f6c_7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2" name="Google Shape;1822;g5626363f6c_7_1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55f098bfe4_9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3" name="Google Shape;1833;g55f098bfe4_9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0"/>
        <p:cNvGrpSpPr/>
        <p:nvPr/>
      </p:nvGrpSpPr>
      <p:grpSpPr>
        <a:xfrm>
          <a:off x="0" y="0"/>
          <a:ext cx="0" cy="0"/>
          <a:chOff x="0" y="0"/>
          <a:chExt cx="0" cy="0"/>
        </a:xfrm>
      </p:grpSpPr>
      <p:sp>
        <p:nvSpPr>
          <p:cNvPr id="1841" name="Google Shape;1841;g55f098bfe4_9_7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2" name="Google Shape;1842;g55f098bfe4_9_73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1"/>
        <p:cNvGrpSpPr/>
        <p:nvPr/>
      </p:nvGrpSpPr>
      <p:grpSpPr>
        <a:xfrm>
          <a:off x="0" y="0"/>
          <a:ext cx="0" cy="0"/>
          <a:chOff x="0" y="0"/>
          <a:chExt cx="0" cy="0"/>
        </a:xfrm>
      </p:grpSpPr>
      <p:sp>
        <p:nvSpPr>
          <p:cNvPr id="1852" name="Google Shape;1852;g55f098bfe4_9_7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3" name="Google Shape;1853;g55f098bfe4_9_7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g55f098bfe4_9_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2" name="Google Shape;1862;g55f098bfe4_9_83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4.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3.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3.xml"/><Relationship Id="rId4" Type="http://schemas.openxmlformats.org/officeDocument/2006/relationships/image" Target="../media/image74.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5.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5.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5.xml"/><Relationship Id="rId4" Type="http://schemas.openxmlformats.org/officeDocument/2006/relationships/image" Target="../media/image7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 Id="rId4" Type="http://schemas.openxmlformats.org/officeDocument/2006/relationships/image" Target="../media/image3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2.xml"/><Relationship Id="rId4" Type="http://schemas.openxmlformats.org/officeDocument/2006/relationships/image" Target="../media/image74.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7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5" name="Google Shape;15;p2"/>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 name="Google Shape;16;p2"/>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7" name="Google Shape;17;p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63"/>
        <p:cNvGrpSpPr/>
        <p:nvPr/>
      </p:nvGrpSpPr>
      <p:grpSpPr>
        <a:xfrm>
          <a:off x="0" y="0"/>
          <a:ext cx="0" cy="0"/>
          <a:chOff x="0" y="0"/>
          <a:chExt cx="0" cy="0"/>
        </a:xfrm>
      </p:grpSpPr>
      <p:pic>
        <p:nvPicPr>
          <p:cNvPr id="64" name="Google Shape;64;p1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65" name="Google Shape;65;p1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6" name="Google Shape;66;p11"/>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7" name="Google Shape;67;p11"/>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8" name="Google Shape;68;p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926"/>
        <p:cNvGrpSpPr/>
        <p:nvPr/>
      </p:nvGrpSpPr>
      <p:grpSpPr>
        <a:xfrm>
          <a:off x="0" y="0"/>
          <a:ext cx="0" cy="0"/>
          <a:chOff x="0" y="0"/>
          <a:chExt cx="0" cy="0"/>
        </a:xfrm>
      </p:grpSpPr>
      <p:pic>
        <p:nvPicPr>
          <p:cNvPr id="927" name="Google Shape;927;p138"/>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28" name="Google Shape;928;p13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9" name="Google Shape;929;p13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0" name="Google Shape;930;p13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31"/>
        <p:cNvGrpSpPr/>
        <p:nvPr/>
      </p:nvGrpSpPr>
      <p:grpSpPr>
        <a:xfrm>
          <a:off x="0" y="0"/>
          <a:ext cx="0" cy="0"/>
          <a:chOff x="0" y="0"/>
          <a:chExt cx="0" cy="0"/>
        </a:xfrm>
      </p:grpSpPr>
      <p:sp>
        <p:nvSpPr>
          <p:cNvPr id="932" name="Google Shape;932;p139"/>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33" name="Google Shape;933;p139"/>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34" name="Google Shape;934;p13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5" name="Google Shape;935;p13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6" name="Google Shape;936;p13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37" name="Google Shape;937;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38"/>
        <p:cNvGrpSpPr/>
        <p:nvPr/>
      </p:nvGrpSpPr>
      <p:grpSpPr>
        <a:xfrm>
          <a:off x="0" y="0"/>
          <a:ext cx="0" cy="0"/>
          <a:chOff x="0" y="0"/>
          <a:chExt cx="0" cy="0"/>
        </a:xfrm>
      </p:grpSpPr>
      <p:sp>
        <p:nvSpPr>
          <p:cNvPr id="939" name="Google Shape;939;p140"/>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40" name="Google Shape;940;p140"/>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41" name="Google Shape;941;p14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2" name="Google Shape;942;p14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3" name="Google Shape;943;p14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4" name="Google Shape;944;p14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945"/>
        <p:cNvGrpSpPr/>
        <p:nvPr/>
      </p:nvGrpSpPr>
      <p:grpSpPr>
        <a:xfrm>
          <a:off x="0" y="0"/>
          <a:ext cx="0" cy="0"/>
          <a:chOff x="0" y="0"/>
          <a:chExt cx="0" cy="0"/>
        </a:xfrm>
      </p:grpSpPr>
      <p:pic>
        <p:nvPicPr>
          <p:cNvPr id="946" name="Google Shape;946;p141"/>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947" name="Google Shape;947;p14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48" name="Google Shape;948;p14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49" name="Google Shape;949;p14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
        <p:nvSpPr>
          <p:cNvPr id="950" name="Google Shape;950;p14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951"/>
        <p:cNvGrpSpPr/>
        <p:nvPr/>
      </p:nvGrpSpPr>
      <p:grpSpPr>
        <a:xfrm>
          <a:off x="0" y="0"/>
          <a:ext cx="0" cy="0"/>
          <a:chOff x="0" y="0"/>
          <a:chExt cx="0" cy="0"/>
        </a:xfrm>
      </p:grpSpPr>
      <p:pic>
        <p:nvPicPr>
          <p:cNvPr id="952" name="Google Shape;952;p142"/>
          <p:cNvPicPr preferRelativeResize="0"/>
          <p:nvPr/>
        </p:nvPicPr>
        <p:blipFill rotWithShape="1">
          <a:blip r:embed="rId2">
            <a:alphaModFix/>
          </a:blip>
          <a:srcRect/>
          <a:stretch/>
        </p:blipFill>
        <p:spPr>
          <a:xfrm>
            <a:off x="-1" y="670"/>
            <a:ext cx="9141619" cy="5142161"/>
          </a:xfrm>
          <a:prstGeom prst="rect">
            <a:avLst/>
          </a:prstGeom>
          <a:noFill/>
          <a:ln>
            <a:noFill/>
          </a:ln>
        </p:spPr>
      </p:pic>
      <p:sp>
        <p:nvSpPr>
          <p:cNvPr id="953" name="Google Shape;953;p14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54" name="Google Shape;954;p1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5" name="Google Shape;955;p14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956"/>
        <p:cNvGrpSpPr/>
        <p:nvPr/>
      </p:nvGrpSpPr>
      <p:grpSpPr>
        <a:xfrm>
          <a:off x="0" y="0"/>
          <a:ext cx="0" cy="0"/>
          <a:chOff x="0" y="0"/>
          <a:chExt cx="0" cy="0"/>
        </a:xfrm>
      </p:grpSpPr>
      <p:pic>
        <p:nvPicPr>
          <p:cNvPr id="957" name="Google Shape;957;p143"/>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958" name="Google Shape;958;p143"/>
          <p:cNvPicPr preferRelativeResize="0"/>
          <p:nvPr/>
        </p:nvPicPr>
        <p:blipFill rotWithShape="1">
          <a:blip r:embed="rId3">
            <a:alphaModFix amt="55000"/>
          </a:blip>
          <a:srcRect l="31511" r="42322" b="57149"/>
          <a:stretch/>
        </p:blipFill>
        <p:spPr>
          <a:xfrm rot="10800000">
            <a:off x="2" y="0"/>
            <a:ext cx="5039654" cy="1001249"/>
          </a:xfrm>
          <a:prstGeom prst="rect">
            <a:avLst/>
          </a:prstGeom>
          <a:noFill/>
          <a:ln>
            <a:noFill/>
          </a:ln>
        </p:spPr>
      </p:pic>
      <p:sp>
        <p:nvSpPr>
          <p:cNvPr id="959" name="Google Shape;959;p143"/>
          <p:cNvSpPr txBox="1">
            <a:spLocks noGrp="1"/>
          </p:cNvSpPr>
          <p:nvPr>
            <p:ph type="ctrTitle"/>
          </p:nvPr>
        </p:nvSpPr>
        <p:spPr>
          <a:xfrm>
            <a:off x="628118" y="138862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9pPr>
          </a:lstStyle>
          <a:p>
            <a:endParaRPr/>
          </a:p>
        </p:txBody>
      </p:sp>
      <p:sp>
        <p:nvSpPr>
          <p:cNvPr id="960" name="Google Shape;960;p143"/>
          <p:cNvSpPr txBox="1">
            <a:spLocks noGrp="1"/>
          </p:cNvSpPr>
          <p:nvPr>
            <p:ph type="body" idx="1"/>
          </p:nvPr>
        </p:nvSpPr>
        <p:spPr>
          <a:xfrm>
            <a:off x="643467" y="20398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SzPts val="1500"/>
              <a:buFont typeface="Arial"/>
              <a:buNone/>
              <a:defRPr b="0" i="0" u="none" strike="noStrike" cap="none">
                <a:latin typeface="Arial"/>
                <a:ea typeface="Arial"/>
                <a:cs typeface="Arial"/>
                <a:sym typeface="Arial"/>
              </a:defRPr>
            </a:lvl1pPr>
            <a:lvl2pPr marL="914400" marR="0" lvl="1" indent="-298450" algn="l" rtl="0">
              <a:lnSpc>
                <a:spcPct val="100000"/>
              </a:lnSpc>
              <a:spcBef>
                <a:spcPts val="2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2pPr>
            <a:lvl3pPr marL="1371600" marR="0" lvl="2" indent="-292100" algn="l" rtl="0">
              <a:lnSpc>
                <a:spcPct val="100000"/>
              </a:lnSpc>
              <a:spcBef>
                <a:spcPts val="5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3pPr>
            <a:lvl4pPr marL="1828800" marR="0" lvl="3" indent="-279400" algn="l" rtl="0">
              <a:lnSpc>
                <a:spcPct val="100000"/>
              </a:lnSpc>
              <a:spcBef>
                <a:spcPts val="500"/>
              </a:spcBef>
              <a:spcAft>
                <a:spcPts val="0"/>
              </a:spcAft>
              <a:buClr>
                <a:schemeClr val="dk1"/>
              </a:buClr>
              <a:buSzPts val="800"/>
              <a:buFont typeface="Arial"/>
              <a:buChar char="•"/>
              <a:defRPr sz="8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800"/>
              <a:buFont typeface="Arial"/>
              <a:buNone/>
              <a:defRPr sz="1300" b="0" i="0" u="none" strike="noStrike" cap="none">
                <a:solidFill>
                  <a:schemeClr val="dk1"/>
                </a:solidFill>
                <a:latin typeface="Arial"/>
                <a:ea typeface="Arial"/>
                <a:cs typeface="Arial"/>
                <a:sym typeface="Arial"/>
              </a:defRPr>
            </a:lvl5pPr>
            <a:lvl6pPr marL="2743200" marR="0" lvl="5" indent="-311150" algn="l" rtl="0">
              <a:lnSpc>
                <a:spcPct val="100000"/>
              </a:lnSpc>
              <a:spcBef>
                <a:spcPts val="5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6pPr>
            <a:lvl7pPr marL="3200400" marR="0" lvl="6"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7pPr>
            <a:lvl8pPr marL="3657600" marR="0" lvl="7"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8pPr>
            <a:lvl9pPr marL="4114800" marR="0" lvl="8"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9pPr>
          </a:lstStyle>
          <a:p>
            <a:endParaRPr/>
          </a:p>
        </p:txBody>
      </p:sp>
      <p:pic>
        <p:nvPicPr>
          <p:cNvPr id="961" name="Google Shape;961;p14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962"/>
        <p:cNvGrpSpPr/>
        <p:nvPr/>
      </p:nvGrpSpPr>
      <p:grpSpPr>
        <a:xfrm>
          <a:off x="0" y="0"/>
          <a:ext cx="0" cy="0"/>
          <a:chOff x="0" y="0"/>
          <a:chExt cx="0" cy="0"/>
        </a:xfrm>
      </p:grpSpPr>
      <p:pic>
        <p:nvPicPr>
          <p:cNvPr id="963" name="Google Shape;963;p144"/>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964" name="Google Shape;964;p144"/>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965"/>
        <p:cNvGrpSpPr/>
        <p:nvPr/>
      </p:nvGrpSpPr>
      <p:grpSpPr>
        <a:xfrm>
          <a:off x="0" y="0"/>
          <a:ext cx="0" cy="0"/>
          <a:chOff x="0" y="0"/>
          <a:chExt cx="0" cy="0"/>
        </a:xfrm>
      </p:grpSpPr>
      <p:pic>
        <p:nvPicPr>
          <p:cNvPr id="966" name="Google Shape;966;p145"/>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67" name="Google Shape;967;p145"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68" name="Google Shape;968;p145"/>
          <p:cNvSpPr txBox="1">
            <a:spLocks noGrp="1"/>
          </p:cNvSpPr>
          <p:nvPr>
            <p:ph type="ctrTitle"/>
          </p:nvPr>
        </p:nvSpPr>
        <p:spPr>
          <a:xfrm>
            <a:off x="353889" y="898181"/>
            <a:ext cx="6813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69" name="Google Shape;969;p145"/>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70" name="Google Shape;970;p145"/>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71" name="Google Shape;971;p145"/>
          <p:cNvGrpSpPr/>
          <p:nvPr/>
        </p:nvGrpSpPr>
        <p:grpSpPr>
          <a:xfrm>
            <a:off x="547395" y="3801588"/>
            <a:ext cx="1629703" cy="1660293"/>
            <a:chOff x="1028459" y="5082988"/>
            <a:chExt cx="1928871" cy="1965542"/>
          </a:xfrm>
        </p:grpSpPr>
        <p:pic>
          <p:nvPicPr>
            <p:cNvPr id="972" name="Google Shape;972;p145"/>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73" name="Google Shape;973;p145"/>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74" name="Google Shape;974;p145"/>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75" name="Google Shape;975;p145"/>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76" name="Google Shape;976;p145"/>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77" name="Google Shape;977;p145"/>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78" name="Google Shape;978;p145"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79" name="Google Shape;979;p145"/>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980"/>
        <p:cNvGrpSpPr/>
        <p:nvPr/>
      </p:nvGrpSpPr>
      <p:grpSpPr>
        <a:xfrm>
          <a:off x="0" y="0"/>
          <a:ext cx="0" cy="0"/>
          <a:chOff x="0" y="0"/>
          <a:chExt cx="0" cy="0"/>
        </a:xfrm>
      </p:grpSpPr>
      <p:pic>
        <p:nvPicPr>
          <p:cNvPr id="981" name="Google Shape;981;p146"/>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982" name="Google Shape;982;p146"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83" name="Google Shape;983;p146"/>
          <p:cNvSpPr txBox="1">
            <a:spLocks noGrp="1"/>
          </p:cNvSpPr>
          <p:nvPr>
            <p:ph type="ctrTitle"/>
          </p:nvPr>
        </p:nvSpPr>
        <p:spPr>
          <a:xfrm>
            <a:off x="353889" y="898181"/>
            <a:ext cx="71196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84" name="Google Shape;984;p146"/>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85" name="Google Shape;985;p146"/>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6" name="Google Shape;986;p146"/>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87" name="Google Shape;987;p146"/>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88" name="Google Shape;988;p146"/>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989" name="Google Shape;989;p146"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990" name="Google Shape;990;p146"/>
          <p:cNvGrpSpPr/>
          <p:nvPr/>
        </p:nvGrpSpPr>
        <p:grpSpPr>
          <a:xfrm>
            <a:off x="547395" y="3801588"/>
            <a:ext cx="1629703" cy="1660293"/>
            <a:chOff x="1028459" y="5082988"/>
            <a:chExt cx="1928871" cy="1965542"/>
          </a:xfrm>
        </p:grpSpPr>
        <p:pic>
          <p:nvPicPr>
            <p:cNvPr id="991" name="Google Shape;991;p146"/>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92" name="Google Shape;992;p146"/>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93" name="Google Shape;993;p146"/>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
        <p:nvSpPr>
          <p:cNvPr id="994" name="Google Shape;994;p146"/>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95"/>
        <p:cNvGrpSpPr/>
        <p:nvPr/>
      </p:nvGrpSpPr>
      <p:grpSpPr>
        <a:xfrm>
          <a:off x="0" y="0"/>
          <a:ext cx="0" cy="0"/>
          <a:chOff x="0" y="0"/>
          <a:chExt cx="0" cy="0"/>
        </a:xfrm>
      </p:grpSpPr>
      <p:sp>
        <p:nvSpPr>
          <p:cNvPr id="996" name="Google Shape;996;p14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7" name="Google Shape;997;p14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8" name="Google Shape;998;p147"/>
          <p:cNvSpPr txBox="1">
            <a:spLocks noGrp="1"/>
          </p:cNvSpPr>
          <p:nvPr>
            <p:ph type="body" idx="2"/>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9" name="Google Shape;999;p147"/>
          <p:cNvSpPr txBox="1">
            <a:spLocks noGrp="1"/>
          </p:cNvSpPr>
          <p:nvPr>
            <p:ph type="body" idx="3"/>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69"/>
        <p:cNvGrpSpPr/>
        <p:nvPr/>
      </p:nvGrpSpPr>
      <p:grpSpPr>
        <a:xfrm>
          <a:off x="0" y="0"/>
          <a:ext cx="0" cy="0"/>
          <a:chOff x="0" y="0"/>
          <a:chExt cx="0" cy="0"/>
        </a:xfrm>
      </p:grpSpPr>
      <p:pic>
        <p:nvPicPr>
          <p:cNvPr id="70" name="Google Shape;70;p12"/>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71" name="Google Shape;71;p12"/>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2" name="Google Shape;72;p12"/>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3" name="Google Shape;73;p12"/>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74" name="Google Shape;74;p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E - 3 Column">
  <p:cSld name="F - Basic 3 Column">
    <p:bg>
      <p:bgPr>
        <a:solidFill>
          <a:schemeClr val="lt1"/>
        </a:solidFill>
        <a:effectLst/>
      </p:bgPr>
    </p:bg>
    <p:spTree>
      <p:nvGrpSpPr>
        <p:cNvPr id="1" name="Shape 1000"/>
        <p:cNvGrpSpPr/>
        <p:nvPr/>
      </p:nvGrpSpPr>
      <p:grpSpPr>
        <a:xfrm>
          <a:off x="0" y="0"/>
          <a:ext cx="0" cy="0"/>
          <a:chOff x="0" y="0"/>
          <a:chExt cx="0" cy="0"/>
        </a:xfrm>
      </p:grpSpPr>
      <p:sp>
        <p:nvSpPr>
          <p:cNvPr id="1001" name="Google Shape;1001;p14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2" name="Google Shape;1002;p14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3" name="Google Shape;1003;p14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4" name="Google Shape;1004;p14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5" name="Google Shape;1005;p14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006"/>
        <p:cNvGrpSpPr/>
        <p:nvPr/>
      </p:nvGrpSpPr>
      <p:grpSpPr>
        <a:xfrm>
          <a:off x="0" y="0"/>
          <a:ext cx="0" cy="0"/>
          <a:chOff x="0" y="0"/>
          <a:chExt cx="0" cy="0"/>
        </a:xfrm>
      </p:grpSpPr>
      <p:pic>
        <p:nvPicPr>
          <p:cNvPr id="1007" name="Google Shape;1007;p149"/>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008" name="Google Shape;1008;p149"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1009" name="Google Shape;1009;p149"/>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5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10" name="Google Shape;1010;p149"/>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1" name="Google Shape;1011;p14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12"/>
        <p:cNvGrpSpPr/>
        <p:nvPr/>
      </p:nvGrpSpPr>
      <p:grpSpPr>
        <a:xfrm>
          <a:off x="0" y="0"/>
          <a:ext cx="0" cy="0"/>
          <a:chOff x="0" y="0"/>
          <a:chExt cx="0" cy="0"/>
        </a:xfrm>
      </p:grpSpPr>
      <p:pic>
        <p:nvPicPr>
          <p:cNvPr id="1013" name="Google Shape;1013;p150"/>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014" name="Google Shape;1014;p150"/>
          <p:cNvGrpSpPr/>
          <p:nvPr/>
        </p:nvGrpSpPr>
        <p:grpSpPr>
          <a:xfrm>
            <a:off x="1920065" y="4125666"/>
            <a:ext cx="621097" cy="881631"/>
            <a:chOff x="723336" y="4484318"/>
            <a:chExt cx="1333398" cy="1893131"/>
          </a:xfrm>
        </p:grpSpPr>
        <p:pic>
          <p:nvPicPr>
            <p:cNvPr id="1015" name="Google Shape;1015;p15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16" name="Google Shape;1016;p15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17" name="Google Shape;1017;p150"/>
          <p:cNvGrpSpPr/>
          <p:nvPr/>
        </p:nvGrpSpPr>
        <p:grpSpPr>
          <a:xfrm>
            <a:off x="1837" y="3344224"/>
            <a:ext cx="1378443" cy="1604720"/>
            <a:chOff x="1082246" y="4738045"/>
            <a:chExt cx="1890350" cy="2201262"/>
          </a:xfrm>
        </p:grpSpPr>
        <p:pic>
          <p:nvPicPr>
            <p:cNvPr id="1018" name="Google Shape;1018;p15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19" name="Google Shape;1019;p15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20" name="Google Shape;1020;p15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21" name="Google Shape;1021;p150"/>
          <p:cNvGrpSpPr/>
          <p:nvPr/>
        </p:nvGrpSpPr>
        <p:grpSpPr>
          <a:xfrm>
            <a:off x="1087090" y="4031404"/>
            <a:ext cx="1000315" cy="952081"/>
            <a:chOff x="2666809" y="5395728"/>
            <a:chExt cx="1333398" cy="1269442"/>
          </a:xfrm>
        </p:grpSpPr>
        <p:pic>
          <p:nvPicPr>
            <p:cNvPr id="1022" name="Google Shape;1022;p15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23" name="Google Shape;1023;p15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24" name="Google Shape;1024;p150"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sp>
        <p:nvSpPr>
          <p:cNvPr id="1025" name="Google Shape;1025;p150"/>
          <p:cNvSpPr txBox="1">
            <a:spLocks noGrp="1"/>
          </p:cNvSpPr>
          <p:nvPr>
            <p:ph type="ctrTitle"/>
          </p:nvPr>
        </p:nvSpPr>
        <p:spPr>
          <a:xfrm>
            <a:off x="1884125" y="1353504"/>
            <a:ext cx="5375700" cy="836700"/>
          </a:xfrm>
          <a:prstGeom prst="rect">
            <a:avLst/>
          </a:prstGeom>
          <a:noFill/>
          <a:ln>
            <a:noFill/>
          </a:ln>
        </p:spPr>
        <p:txBody>
          <a:bodyPr spcFirstLastPara="1" wrap="square" lIns="68575" tIns="68575" rIns="68575" bIns="68575"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26" name="Google Shape;1026;p150"/>
          <p:cNvSpPr txBox="1">
            <a:spLocks noGrp="1"/>
          </p:cNvSpPr>
          <p:nvPr>
            <p:ph type="body" idx="1"/>
          </p:nvPr>
        </p:nvSpPr>
        <p:spPr>
          <a:xfrm>
            <a:off x="1884125"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27" name="Google Shape;1027;p150"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028"/>
        <p:cNvGrpSpPr/>
        <p:nvPr/>
      </p:nvGrpSpPr>
      <p:grpSpPr>
        <a:xfrm>
          <a:off x="0" y="0"/>
          <a:ext cx="0" cy="0"/>
          <a:chOff x="0" y="0"/>
          <a:chExt cx="0" cy="0"/>
        </a:xfrm>
      </p:grpSpPr>
      <p:pic>
        <p:nvPicPr>
          <p:cNvPr id="1029" name="Google Shape;1029;p151"/>
          <p:cNvPicPr preferRelativeResize="0"/>
          <p:nvPr/>
        </p:nvPicPr>
        <p:blipFill rotWithShape="1">
          <a:blip r:embed="rId2">
            <a:alphaModFix/>
          </a:blip>
          <a:srcRect/>
          <a:stretch/>
        </p:blipFill>
        <p:spPr>
          <a:xfrm>
            <a:off x="0" y="0"/>
            <a:ext cx="9144002" cy="5143501"/>
          </a:xfrm>
          <a:prstGeom prst="rect">
            <a:avLst/>
          </a:prstGeom>
          <a:noFill/>
          <a:ln>
            <a:noFill/>
          </a:ln>
        </p:spPr>
      </p:pic>
      <p:sp>
        <p:nvSpPr>
          <p:cNvPr id="1030" name="Google Shape;1030;p151"/>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31" name="Google Shape;1031;p151"/>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1032" name="Google Shape;1032;p151"/>
          <p:cNvGrpSpPr/>
          <p:nvPr/>
        </p:nvGrpSpPr>
        <p:grpSpPr>
          <a:xfrm>
            <a:off x="976536" y="3526102"/>
            <a:ext cx="1418141" cy="1650947"/>
            <a:chOff x="1082246" y="4738045"/>
            <a:chExt cx="1890350" cy="2201262"/>
          </a:xfrm>
        </p:grpSpPr>
        <p:pic>
          <p:nvPicPr>
            <p:cNvPr id="1033" name="Google Shape;1033;p15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34" name="Google Shape;1034;p151"/>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035" name="Google Shape;1035;p15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36" name="Google Shape;1036;p151"/>
          <p:cNvGrpSpPr/>
          <p:nvPr/>
        </p:nvGrpSpPr>
        <p:grpSpPr>
          <a:xfrm>
            <a:off x="2621696" y="3790418"/>
            <a:ext cx="1000315" cy="952081"/>
            <a:chOff x="2666809" y="5395728"/>
            <a:chExt cx="1333398" cy="1269442"/>
          </a:xfrm>
        </p:grpSpPr>
        <p:pic>
          <p:nvPicPr>
            <p:cNvPr id="1037" name="Google Shape;1037;p15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38" name="Google Shape;1038;p151"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039" name="Google Shape;1039;p151"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040"/>
        <p:cNvGrpSpPr/>
        <p:nvPr/>
      </p:nvGrpSpPr>
      <p:grpSpPr>
        <a:xfrm>
          <a:off x="0" y="0"/>
          <a:ext cx="0" cy="0"/>
          <a:chOff x="0" y="0"/>
          <a:chExt cx="0" cy="0"/>
        </a:xfrm>
      </p:grpSpPr>
      <p:pic>
        <p:nvPicPr>
          <p:cNvPr id="1041" name="Google Shape;1041;p152"/>
          <p:cNvPicPr preferRelativeResize="0"/>
          <p:nvPr/>
        </p:nvPicPr>
        <p:blipFill rotWithShape="1">
          <a:blip r:embed="rId2">
            <a:alphaModFix/>
          </a:blip>
          <a:srcRect/>
          <a:stretch/>
        </p:blipFill>
        <p:spPr>
          <a:xfrm>
            <a:off x="1" y="670"/>
            <a:ext cx="9141615" cy="5142158"/>
          </a:xfrm>
          <a:prstGeom prst="rect">
            <a:avLst/>
          </a:prstGeom>
          <a:noFill/>
          <a:ln>
            <a:noFill/>
          </a:ln>
        </p:spPr>
      </p:pic>
      <p:cxnSp>
        <p:nvCxnSpPr>
          <p:cNvPr id="1042" name="Google Shape;1042;p152"/>
          <p:cNvCxnSpPr/>
          <p:nvPr/>
        </p:nvCxnSpPr>
        <p:spPr>
          <a:xfrm>
            <a:off x="1530996" y="1440873"/>
            <a:ext cx="1669800" cy="0"/>
          </a:xfrm>
          <a:prstGeom prst="straightConnector1">
            <a:avLst/>
          </a:prstGeom>
          <a:noFill/>
          <a:ln w="9525" cap="flat" cmpd="sng">
            <a:solidFill>
              <a:srgbClr val="3EA1E0"/>
            </a:solidFill>
            <a:prstDash val="solid"/>
            <a:round/>
            <a:headEnd type="none" w="sm" len="sm"/>
            <a:tailEnd type="none" w="sm" len="sm"/>
          </a:ln>
        </p:spPr>
      </p:cxnSp>
      <p:pic>
        <p:nvPicPr>
          <p:cNvPr id="1043" name="Google Shape;1043;p152"/>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044" name="Google Shape;1044;p152"/>
          <p:cNvPicPr preferRelativeResize="0"/>
          <p:nvPr/>
        </p:nvPicPr>
        <p:blipFill rotWithShape="1">
          <a:blip r:embed="rId4">
            <a:alphaModFix/>
          </a:blip>
          <a:srcRect/>
          <a:stretch/>
        </p:blipFill>
        <p:spPr>
          <a:xfrm>
            <a:off x="7388132" y="1446876"/>
            <a:ext cx="394433" cy="860581"/>
          </a:xfrm>
          <a:prstGeom prst="rect">
            <a:avLst/>
          </a:prstGeom>
          <a:noFill/>
          <a:ln>
            <a:noFill/>
          </a:ln>
        </p:spPr>
      </p:pic>
      <p:sp>
        <p:nvSpPr>
          <p:cNvPr id="1045" name="Google Shape;1045;p152"/>
          <p:cNvSpPr txBox="1">
            <a:spLocks noGrp="1"/>
          </p:cNvSpPr>
          <p:nvPr>
            <p:ph type="ctrTitle"/>
          </p:nvPr>
        </p:nvSpPr>
        <p:spPr>
          <a:xfrm>
            <a:off x="956789" y="1325148"/>
            <a:ext cx="29178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SzPts val="1100"/>
              <a:buFont typeface="Arial"/>
              <a:buNone/>
              <a:defRPr sz="2100"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46" name="Google Shape;1046;p152"/>
          <p:cNvSpPr txBox="1">
            <a:spLocks noGrp="1"/>
          </p:cNvSpPr>
          <p:nvPr>
            <p:ph type="subTitle" idx="1"/>
          </p:nvPr>
        </p:nvSpPr>
        <p:spPr>
          <a:xfrm>
            <a:off x="963895" y="2242361"/>
            <a:ext cx="2908800" cy="357600"/>
          </a:xfrm>
          <a:prstGeom prst="rect">
            <a:avLst/>
          </a:prstGeom>
          <a:noFill/>
          <a:ln>
            <a:noFill/>
          </a:ln>
        </p:spPr>
        <p:txBody>
          <a:bodyPr spcFirstLastPara="1" wrap="square" lIns="68575" tIns="68575" rIns="68575" bIns="68575" anchor="t" anchorCtr="0">
            <a:noAutofit/>
          </a:bodyPr>
          <a:lstStyle>
            <a:lvl1pPr marL="12700" marR="0" lvl="0" indent="-12700" algn="ctr" rtl="0">
              <a:lnSpc>
                <a:spcPct val="9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1047" name="Google Shape;1047;p152"/>
          <p:cNvSpPr txBox="1">
            <a:spLocks noGrp="1"/>
          </p:cNvSpPr>
          <p:nvPr>
            <p:ph type="body" idx="2"/>
          </p:nvPr>
        </p:nvSpPr>
        <p:spPr>
          <a:xfrm>
            <a:off x="1063225" y="2639422"/>
            <a:ext cx="2780700" cy="212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9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311150" algn="ctr" rtl="0">
              <a:lnSpc>
                <a:spcPct val="100000"/>
              </a:lnSpc>
              <a:spcBef>
                <a:spcPts val="2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2pPr>
            <a:lvl3pPr marL="1371600" marR="0" lvl="2" indent="-298450" algn="ctr" rtl="0">
              <a:lnSpc>
                <a:spcPct val="10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2100" algn="ctr" rtl="0">
              <a:lnSpc>
                <a:spcPct val="100000"/>
              </a:lnSpc>
              <a:spcBef>
                <a:spcPts val="500"/>
              </a:spcBef>
              <a:spcAft>
                <a:spcPts val="0"/>
              </a:spcAft>
              <a:buClr>
                <a:schemeClr val="dk1"/>
              </a:buClr>
              <a:buSzPts val="1000"/>
              <a:buFont typeface="Arial"/>
              <a:buChar char="•"/>
              <a:defRPr sz="10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000"/>
              <a:buFont typeface="Arial"/>
              <a:buNone/>
              <a:defRPr sz="1400" b="0" i="0" u="none" strike="noStrike" cap="none">
                <a:solidFill>
                  <a:schemeClr val="dk1"/>
                </a:solidFill>
                <a:latin typeface="Arial"/>
                <a:ea typeface="Arial"/>
                <a:cs typeface="Arial"/>
                <a:sym typeface="Arial"/>
              </a:defRPr>
            </a:lvl5pPr>
            <a:lvl6pPr marL="2743200" marR="0" lvl="5" indent="-317500" algn="ctr" rtl="0">
              <a:lnSpc>
                <a:spcPct val="10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048"/>
        <p:cNvGrpSpPr/>
        <p:nvPr/>
      </p:nvGrpSpPr>
      <p:grpSpPr>
        <a:xfrm>
          <a:off x="0" y="0"/>
          <a:ext cx="0" cy="0"/>
          <a:chOff x="0" y="0"/>
          <a:chExt cx="0" cy="0"/>
        </a:xfrm>
      </p:grpSpPr>
      <p:pic>
        <p:nvPicPr>
          <p:cNvPr id="1049" name="Google Shape;1049;p153"/>
          <p:cNvPicPr preferRelativeResize="0"/>
          <p:nvPr/>
        </p:nvPicPr>
        <p:blipFill rotWithShape="1">
          <a:blip r:embed="rId2">
            <a:alphaModFix/>
          </a:blip>
          <a:srcRect/>
          <a:stretch/>
        </p:blipFill>
        <p:spPr>
          <a:xfrm>
            <a:off x="3" y="2457"/>
            <a:ext cx="9141610" cy="5142155"/>
          </a:xfrm>
          <a:prstGeom prst="rect">
            <a:avLst/>
          </a:prstGeom>
          <a:noFill/>
          <a:ln>
            <a:noFill/>
          </a:ln>
        </p:spPr>
      </p:pic>
      <p:sp>
        <p:nvSpPr>
          <p:cNvPr id="1050" name="Google Shape;1050;p153"/>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1" name="Google Shape;1051;p153"/>
          <p:cNvSpPr txBox="1">
            <a:spLocks noGrp="1"/>
          </p:cNvSpPr>
          <p:nvPr>
            <p:ph type="body" idx="2"/>
          </p:nvPr>
        </p:nvSpPr>
        <p:spPr>
          <a:xfrm>
            <a:off x="2107354"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2" name="Google Shape;1052;p153"/>
          <p:cNvSpPr txBox="1">
            <a:spLocks noGrp="1"/>
          </p:cNvSpPr>
          <p:nvPr>
            <p:ph type="body" idx="3"/>
          </p:nvPr>
        </p:nvSpPr>
        <p:spPr>
          <a:xfrm>
            <a:off x="3845240"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3" name="Google Shape;1053;p153"/>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4" name="Google Shape;1054;p153"/>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5" name="Google Shape;1055;p153"/>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6" name="Google Shape;1056;p153"/>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7" name="Google Shape;1057;p153"/>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8" name="Google Shape;1058;p153"/>
          <p:cNvSpPr txBox="1">
            <a:spLocks noGrp="1"/>
          </p:cNvSpPr>
          <p:nvPr>
            <p:ph type="body" idx="9"/>
          </p:nvPr>
        </p:nvSpPr>
        <p:spPr>
          <a:xfrm>
            <a:off x="369356"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300"/>
              <a:buFont typeface="Arial"/>
              <a:buNone/>
              <a:defRPr sz="13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600"/>
              <a:buFont typeface="Arial"/>
              <a:buNone/>
              <a:defRPr sz="16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9" name="Google Shape;1059;p153"/>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60" name="Google Shape;1060;p153"/>
          <p:cNvSpPr txBox="1">
            <a:spLocks noGrp="1"/>
          </p:cNvSpPr>
          <p:nvPr>
            <p:ph type="body" idx="13"/>
          </p:nvPr>
        </p:nvSpPr>
        <p:spPr>
          <a:xfrm>
            <a:off x="5581337"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1" name="Google Shape;1061;p153"/>
          <p:cNvSpPr txBox="1">
            <a:spLocks noGrp="1"/>
          </p:cNvSpPr>
          <p:nvPr>
            <p:ph type="body" idx="14"/>
          </p:nvPr>
        </p:nvSpPr>
        <p:spPr>
          <a:xfrm>
            <a:off x="7319222"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2" name="Google Shape;1062;p153"/>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3" name="Google Shape;1063;p153"/>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4" name="Google Shape;1064;p153"/>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5" name="Google Shape;1065;p153"/>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66" name="Google Shape;1066;p15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4 - Four Column">
  <p:cSld name="T3 - Basic Column - 4_1">
    <p:bg>
      <p:bgPr>
        <a:solidFill>
          <a:schemeClr val="lt1"/>
        </a:solidFill>
        <a:effectLst/>
      </p:bgPr>
    </p:bg>
    <p:spTree>
      <p:nvGrpSpPr>
        <p:cNvPr id="1" name="Shape 1067"/>
        <p:cNvGrpSpPr/>
        <p:nvPr/>
      </p:nvGrpSpPr>
      <p:grpSpPr>
        <a:xfrm>
          <a:off x="0" y="0"/>
          <a:ext cx="0" cy="0"/>
          <a:chOff x="0" y="0"/>
          <a:chExt cx="0" cy="0"/>
        </a:xfrm>
      </p:grpSpPr>
      <p:sp>
        <p:nvSpPr>
          <p:cNvPr id="1068" name="Google Shape;1068;p154"/>
          <p:cNvSpPr txBox="1">
            <a:spLocks noGrp="1"/>
          </p:cNvSpPr>
          <p:nvPr>
            <p:ph type="body" idx="1"/>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9" name="Google Shape;1069;p15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0" name="Google Shape;1070;p154"/>
          <p:cNvSpPr txBox="1">
            <a:spLocks noGrp="1"/>
          </p:cNvSpPr>
          <p:nvPr>
            <p:ph type="body" idx="2"/>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1" name="Google Shape;1071;p154"/>
          <p:cNvSpPr txBox="1">
            <a:spLocks noGrp="1"/>
          </p:cNvSpPr>
          <p:nvPr>
            <p:ph type="body" idx="3"/>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2" name="Google Shape;1072;p154"/>
          <p:cNvSpPr txBox="1">
            <a:spLocks noGrp="1"/>
          </p:cNvSpPr>
          <p:nvPr>
            <p:ph type="body" idx="4"/>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3" name="Google Shape;1073;p15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bg>
      <p:bgPr>
        <a:solidFill>
          <a:schemeClr val="lt1"/>
        </a:solidFill>
        <a:effectLst/>
      </p:bgPr>
    </p:bg>
    <p:spTree>
      <p:nvGrpSpPr>
        <p:cNvPr id="1" name="Shape 1074"/>
        <p:cNvGrpSpPr/>
        <p:nvPr/>
      </p:nvGrpSpPr>
      <p:grpSpPr>
        <a:xfrm>
          <a:off x="0" y="0"/>
          <a:ext cx="0" cy="0"/>
          <a:chOff x="0" y="0"/>
          <a:chExt cx="0" cy="0"/>
        </a:xfrm>
      </p:grpSpPr>
      <p:sp>
        <p:nvSpPr>
          <p:cNvPr id="1075" name="Google Shape;1075;p155"/>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76" name="Google Shape;1076;p15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77" name="Google Shape;1077;p15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78" name="Google Shape;1078;p155"/>
          <p:cNvSpPr txBox="1">
            <a:spLocks noGrp="1"/>
          </p:cNvSpPr>
          <p:nvPr>
            <p:ph type="body" idx="1"/>
          </p:nvPr>
        </p:nvSpPr>
        <p:spPr>
          <a:xfrm>
            <a:off x="1866955" y="0"/>
            <a:ext cx="6404400" cy="18123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500"/>
              <a:buFont typeface="Arial"/>
              <a:buNone/>
              <a:defRPr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9" name="Google Shape;1079;p15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80" name="Google Shape;1080;p15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1" name="Google Shape;1081;p15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82" name="Google Shape;1082;p15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3" name="Google Shape;1083;p15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4" name="Google Shape;1084;p15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5" name="Google Shape;1085;p15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6" name="Google Shape;1086;p15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87" name="Google Shape;1087;p15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088"/>
        <p:cNvGrpSpPr/>
        <p:nvPr/>
      </p:nvGrpSpPr>
      <p:grpSpPr>
        <a:xfrm>
          <a:off x="0" y="0"/>
          <a:ext cx="0" cy="0"/>
          <a:chOff x="0" y="0"/>
          <a:chExt cx="0" cy="0"/>
        </a:xfrm>
      </p:grpSpPr>
      <p:sp>
        <p:nvSpPr>
          <p:cNvPr id="1089" name="Google Shape;1089;p15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90" name="Google Shape;1090;p15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1" name="Google Shape;1091;p15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92" name="Google Shape;1092;p15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3" name="Google Shape;1093;p15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94" name="Google Shape;1094;p15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5" name="Google Shape;1095;p15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6" name="Google Shape;1096;p15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7" name="Google Shape;1097;p15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8" name="Google Shape;1098;p15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9" name="Google Shape;1099;p15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00" name="Google Shape;1100;p15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101"/>
        <p:cNvGrpSpPr/>
        <p:nvPr/>
      </p:nvGrpSpPr>
      <p:grpSpPr>
        <a:xfrm>
          <a:off x="0" y="0"/>
          <a:ext cx="0" cy="0"/>
          <a:chOff x="0" y="0"/>
          <a:chExt cx="0" cy="0"/>
        </a:xfrm>
      </p:grpSpPr>
      <p:sp>
        <p:nvSpPr>
          <p:cNvPr id="1102" name="Google Shape;1102;p15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103" name="Google Shape;1103;p15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04" name="Google Shape;1104;p15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105" name="Google Shape;1105;p157"/>
          <p:cNvSpPr txBox="1">
            <a:spLocks noGrp="1"/>
          </p:cNvSpPr>
          <p:nvPr>
            <p:ph type="title"/>
          </p:nvPr>
        </p:nvSpPr>
        <p:spPr>
          <a:xfrm>
            <a:off x="1329665" y="-6806"/>
            <a:ext cx="78180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06" name="Google Shape;1106;p15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7" name="Google Shape;1107;p15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8" name="Google Shape;1108;p15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9" name="Google Shape;1109;p15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0" name="Google Shape;1110;p15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11" name="Google Shape;1111;p15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2" name="Google Shape;1112;p15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3" name="Google Shape;1113;p15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14" name="Google Shape;1114;p15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75"/>
        <p:cNvGrpSpPr/>
        <p:nvPr/>
      </p:nvGrpSpPr>
      <p:grpSpPr>
        <a:xfrm>
          <a:off x="0" y="0"/>
          <a:ext cx="0" cy="0"/>
          <a:chOff x="0" y="0"/>
          <a:chExt cx="0" cy="0"/>
        </a:xfrm>
      </p:grpSpPr>
      <p:pic>
        <p:nvPicPr>
          <p:cNvPr id="76" name="Google Shape;76;p13"/>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77" name="Google Shape;77;p13"/>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8" name="Google Shape;78;p13"/>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9" name="Google Shape;79;p13"/>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0" name="Google Shape;80;p13"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81" name="Google Shape;81;p1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115"/>
        <p:cNvGrpSpPr/>
        <p:nvPr/>
      </p:nvGrpSpPr>
      <p:grpSpPr>
        <a:xfrm>
          <a:off x="0" y="0"/>
          <a:ext cx="0" cy="0"/>
          <a:chOff x="0" y="0"/>
          <a:chExt cx="0" cy="0"/>
        </a:xfrm>
      </p:grpSpPr>
      <p:sp>
        <p:nvSpPr>
          <p:cNvPr id="1116" name="Google Shape;1116;p15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117" name="Google Shape;1117;p15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118" name="Google Shape;1118;p15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119" name="Google Shape;1119;p15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120" name="Google Shape;1120;p158"/>
          <p:cNvGrpSpPr/>
          <p:nvPr/>
        </p:nvGrpSpPr>
        <p:grpSpPr>
          <a:xfrm>
            <a:off x="376433" y="-3469834"/>
            <a:ext cx="8391408" cy="12891345"/>
            <a:chOff x="501778" y="-4626445"/>
            <a:chExt cx="11185561" cy="17188459"/>
          </a:xfrm>
        </p:grpSpPr>
        <p:cxnSp>
          <p:nvCxnSpPr>
            <p:cNvPr id="1121" name="Google Shape;1121;p15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2" name="Google Shape;1122;p15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3" name="Google Shape;1123;p15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124" name="Google Shape;1124;p15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125" name="Google Shape;1125;p15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6" name="Google Shape;1126;p15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7" name="Google Shape;1127;p15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8" name="Google Shape;1128;p15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129" name="Google Shape;1129;p15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130" name="Google Shape;1130;p15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131" name="Google Shape;1131;p15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132" name="Google Shape;1132;p15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141"/>
        <p:cNvGrpSpPr/>
        <p:nvPr/>
      </p:nvGrpSpPr>
      <p:grpSpPr>
        <a:xfrm>
          <a:off x="0" y="0"/>
          <a:ext cx="0" cy="0"/>
          <a:chOff x="0" y="0"/>
          <a:chExt cx="0" cy="0"/>
        </a:xfrm>
      </p:grpSpPr>
      <p:sp>
        <p:nvSpPr>
          <p:cNvPr id="1142" name="Google Shape;1142;p16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3" name="Google Shape;1143;p160"/>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4" name="Google Shape;1144;p160"/>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5" name="Google Shape;1145;p16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146"/>
        <p:cNvGrpSpPr/>
        <p:nvPr/>
      </p:nvGrpSpPr>
      <p:grpSpPr>
        <a:xfrm>
          <a:off x="0" y="0"/>
          <a:ext cx="0" cy="0"/>
          <a:chOff x="0" y="0"/>
          <a:chExt cx="0" cy="0"/>
        </a:xfrm>
      </p:grpSpPr>
      <p:pic>
        <p:nvPicPr>
          <p:cNvPr id="1147" name="Google Shape;1147;p161"/>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1148" name="Google Shape;1148;p161"/>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9" name="Google Shape;1149;p161"/>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0" name="Google Shape;1150;p161"/>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1" name="Google Shape;1151;p161"/>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152"/>
        <p:cNvGrpSpPr/>
        <p:nvPr/>
      </p:nvGrpSpPr>
      <p:grpSpPr>
        <a:xfrm>
          <a:off x="0" y="0"/>
          <a:ext cx="0" cy="0"/>
          <a:chOff x="0" y="0"/>
          <a:chExt cx="0" cy="0"/>
        </a:xfrm>
      </p:grpSpPr>
      <p:sp>
        <p:nvSpPr>
          <p:cNvPr id="1153" name="Google Shape;1153;p16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4" name="Google Shape;1154;p162"/>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55" name="Google Shape;1155;p16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1156"/>
        <p:cNvGrpSpPr/>
        <p:nvPr/>
      </p:nvGrpSpPr>
      <p:grpSpPr>
        <a:xfrm>
          <a:off x="0" y="0"/>
          <a:ext cx="0" cy="0"/>
          <a:chOff x="0" y="0"/>
          <a:chExt cx="0" cy="0"/>
        </a:xfrm>
      </p:grpSpPr>
      <p:pic>
        <p:nvPicPr>
          <p:cNvPr id="1157" name="Google Shape;1157;p16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58" name="Google Shape;1158;p16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9" name="Google Shape;1159;p163"/>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0" name="Google Shape;1160;p163"/>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61" name="Google Shape;1161;p16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1162"/>
        <p:cNvGrpSpPr/>
        <p:nvPr/>
      </p:nvGrpSpPr>
      <p:grpSpPr>
        <a:xfrm>
          <a:off x="0" y="0"/>
          <a:ext cx="0" cy="0"/>
          <a:chOff x="0" y="0"/>
          <a:chExt cx="0" cy="0"/>
        </a:xfrm>
      </p:grpSpPr>
      <p:pic>
        <p:nvPicPr>
          <p:cNvPr id="1163" name="Google Shape;1163;p164"/>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1164" name="Google Shape;1164;p16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65" name="Google Shape;1165;p164"/>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6" name="Google Shape;1166;p164"/>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1167" name="Google Shape;1167;p16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1168"/>
        <p:cNvGrpSpPr/>
        <p:nvPr/>
      </p:nvGrpSpPr>
      <p:grpSpPr>
        <a:xfrm>
          <a:off x="0" y="0"/>
          <a:ext cx="0" cy="0"/>
          <a:chOff x="0" y="0"/>
          <a:chExt cx="0" cy="0"/>
        </a:xfrm>
      </p:grpSpPr>
      <p:pic>
        <p:nvPicPr>
          <p:cNvPr id="1169" name="Google Shape;1169;p16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70" name="Google Shape;1170;p165"/>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1" name="Google Shape;1171;p165"/>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2" name="Google Shape;1172;p16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1173"/>
        <p:cNvGrpSpPr/>
        <p:nvPr/>
      </p:nvGrpSpPr>
      <p:grpSpPr>
        <a:xfrm>
          <a:off x="0" y="0"/>
          <a:ext cx="0" cy="0"/>
          <a:chOff x="0" y="0"/>
          <a:chExt cx="0" cy="0"/>
        </a:xfrm>
      </p:grpSpPr>
      <p:pic>
        <p:nvPicPr>
          <p:cNvPr id="1174" name="Google Shape;1174;p166"/>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1175" name="Google Shape;1175;p166"/>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6" name="Google Shape;1176;p166"/>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77" name="Google Shape;1177;p166"/>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8" name="Google Shape;1178;p16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1179"/>
        <p:cNvGrpSpPr/>
        <p:nvPr/>
      </p:nvGrpSpPr>
      <p:grpSpPr>
        <a:xfrm>
          <a:off x="0" y="0"/>
          <a:ext cx="0" cy="0"/>
          <a:chOff x="0" y="0"/>
          <a:chExt cx="0" cy="0"/>
        </a:xfrm>
      </p:grpSpPr>
      <p:pic>
        <p:nvPicPr>
          <p:cNvPr id="1180" name="Google Shape;1180;p167"/>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1181" name="Google Shape;1181;p167"/>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2" name="Google Shape;1182;p167"/>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3" name="Google Shape;1183;p167"/>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84" name="Google Shape;1184;p16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1185"/>
        <p:cNvGrpSpPr/>
        <p:nvPr/>
      </p:nvGrpSpPr>
      <p:grpSpPr>
        <a:xfrm>
          <a:off x="0" y="0"/>
          <a:ext cx="0" cy="0"/>
          <a:chOff x="0" y="0"/>
          <a:chExt cx="0" cy="0"/>
        </a:xfrm>
      </p:grpSpPr>
      <p:pic>
        <p:nvPicPr>
          <p:cNvPr id="1186" name="Google Shape;1186;p16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7" name="Google Shape;1187;p16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8" name="Google Shape;1188;p168"/>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9" name="Google Shape;1189;p168"/>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0" name="Google Shape;1190;p16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82"/>
        <p:cNvGrpSpPr/>
        <p:nvPr/>
      </p:nvGrpSpPr>
      <p:grpSpPr>
        <a:xfrm>
          <a:off x="0" y="0"/>
          <a:ext cx="0" cy="0"/>
          <a:chOff x="0" y="0"/>
          <a:chExt cx="0" cy="0"/>
        </a:xfrm>
      </p:grpSpPr>
      <p:pic>
        <p:nvPicPr>
          <p:cNvPr id="83" name="Google Shape;83;p14"/>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84" name="Google Shape;84;p14"/>
          <p:cNvGrpSpPr/>
          <p:nvPr/>
        </p:nvGrpSpPr>
        <p:grpSpPr>
          <a:xfrm flipH="1">
            <a:off x="7483132" y="426327"/>
            <a:ext cx="985925" cy="471225"/>
            <a:chOff x="10411287" y="2695706"/>
            <a:chExt cx="1724248" cy="824396"/>
          </a:xfrm>
        </p:grpSpPr>
        <p:sp>
          <p:nvSpPr>
            <p:cNvPr id="85" name="Google Shape;85;p14"/>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6" name="Google Shape;86;p14"/>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7" name="Google Shape;87;p14"/>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88" name="Google Shape;88;p14"/>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1191"/>
        <p:cNvGrpSpPr/>
        <p:nvPr/>
      </p:nvGrpSpPr>
      <p:grpSpPr>
        <a:xfrm>
          <a:off x="0" y="0"/>
          <a:ext cx="0" cy="0"/>
          <a:chOff x="0" y="0"/>
          <a:chExt cx="0" cy="0"/>
        </a:xfrm>
      </p:grpSpPr>
      <p:pic>
        <p:nvPicPr>
          <p:cNvPr id="1192" name="Google Shape;1192;p16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93" name="Google Shape;1193;p16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4" name="Google Shape;1194;p169"/>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95" name="Google Shape;1195;p16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6" name="Google Shape;1196;p16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1197"/>
        <p:cNvGrpSpPr/>
        <p:nvPr/>
      </p:nvGrpSpPr>
      <p:grpSpPr>
        <a:xfrm>
          <a:off x="0" y="0"/>
          <a:ext cx="0" cy="0"/>
          <a:chOff x="0" y="0"/>
          <a:chExt cx="0" cy="0"/>
        </a:xfrm>
      </p:grpSpPr>
      <p:pic>
        <p:nvPicPr>
          <p:cNvPr id="1198" name="Google Shape;1198;p170"/>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1199" name="Google Shape;1199;p170"/>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0" name="Google Shape;1200;p170"/>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1" name="Google Shape;1201;p170"/>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2" name="Google Shape;1202;p17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1203"/>
        <p:cNvGrpSpPr/>
        <p:nvPr/>
      </p:nvGrpSpPr>
      <p:grpSpPr>
        <a:xfrm>
          <a:off x="0" y="0"/>
          <a:ext cx="0" cy="0"/>
          <a:chOff x="0" y="0"/>
          <a:chExt cx="0" cy="0"/>
        </a:xfrm>
      </p:grpSpPr>
      <p:pic>
        <p:nvPicPr>
          <p:cNvPr id="1204" name="Google Shape;1204;p171"/>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1205" name="Google Shape;1205;p171"/>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6" name="Google Shape;1206;p171"/>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7" name="Google Shape;1207;p171"/>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8" name="Google Shape;1208;p171"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1209" name="Google Shape;1209;p171"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1210"/>
        <p:cNvGrpSpPr/>
        <p:nvPr/>
      </p:nvGrpSpPr>
      <p:grpSpPr>
        <a:xfrm>
          <a:off x="0" y="0"/>
          <a:ext cx="0" cy="0"/>
          <a:chOff x="0" y="0"/>
          <a:chExt cx="0" cy="0"/>
        </a:xfrm>
      </p:grpSpPr>
      <p:pic>
        <p:nvPicPr>
          <p:cNvPr id="1211" name="Google Shape;1211;p172"/>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1212" name="Google Shape;1212;p172"/>
          <p:cNvGrpSpPr/>
          <p:nvPr/>
        </p:nvGrpSpPr>
        <p:grpSpPr>
          <a:xfrm flipH="1">
            <a:off x="7483132" y="426327"/>
            <a:ext cx="985925" cy="471225"/>
            <a:chOff x="10411287" y="2695706"/>
            <a:chExt cx="1724248" cy="824396"/>
          </a:xfrm>
        </p:grpSpPr>
        <p:sp>
          <p:nvSpPr>
            <p:cNvPr id="1213" name="Google Shape;1213;p172"/>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4" name="Google Shape;1214;p172"/>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5" name="Google Shape;1215;p172"/>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1216" name="Google Shape;1216;p172"/>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1217"/>
        <p:cNvGrpSpPr/>
        <p:nvPr/>
      </p:nvGrpSpPr>
      <p:grpSpPr>
        <a:xfrm>
          <a:off x="0" y="0"/>
          <a:ext cx="0" cy="0"/>
          <a:chOff x="0" y="0"/>
          <a:chExt cx="0" cy="0"/>
        </a:xfrm>
      </p:grpSpPr>
      <p:pic>
        <p:nvPicPr>
          <p:cNvPr id="1218" name="Google Shape;1218;p17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19" name="Google Shape;1219;p173"/>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20" name="Google Shape;1220;p173"/>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1" name="Google Shape;1221;p173"/>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2" name="Google Shape;1222;p173"/>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23" name="Google Shape;1223;p173"/>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1224" name="Google Shape;1224;p173"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1225"/>
        <p:cNvGrpSpPr/>
        <p:nvPr/>
      </p:nvGrpSpPr>
      <p:grpSpPr>
        <a:xfrm>
          <a:off x="0" y="0"/>
          <a:ext cx="0" cy="0"/>
          <a:chOff x="0" y="0"/>
          <a:chExt cx="0" cy="0"/>
        </a:xfrm>
      </p:grpSpPr>
      <p:pic>
        <p:nvPicPr>
          <p:cNvPr id="1226" name="Google Shape;1226;p17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27" name="Google Shape;1227;p174"/>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8" name="Google Shape;1228;p174"/>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9" name="Google Shape;1229;p174"/>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0" name="Google Shape;1230;p174"/>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31" name="Google Shape;1231;p174"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232" name="Google Shape;1232;p174"/>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233"/>
        <p:cNvGrpSpPr/>
        <p:nvPr/>
      </p:nvGrpSpPr>
      <p:grpSpPr>
        <a:xfrm>
          <a:off x="0" y="0"/>
          <a:ext cx="0" cy="0"/>
          <a:chOff x="0" y="0"/>
          <a:chExt cx="0" cy="0"/>
        </a:xfrm>
      </p:grpSpPr>
      <p:sp>
        <p:nvSpPr>
          <p:cNvPr id="1234" name="Google Shape;1234;p17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35" name="Google Shape;1235;p175"/>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6" name="Google Shape;1236;p175"/>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7" name="Google Shape;1237;p175"/>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238"/>
        <p:cNvGrpSpPr/>
        <p:nvPr/>
      </p:nvGrpSpPr>
      <p:grpSpPr>
        <a:xfrm>
          <a:off x="0" y="0"/>
          <a:ext cx="0" cy="0"/>
          <a:chOff x="0" y="0"/>
          <a:chExt cx="0" cy="0"/>
        </a:xfrm>
      </p:grpSpPr>
      <p:sp>
        <p:nvSpPr>
          <p:cNvPr id="1239" name="Google Shape;1239;p17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0" name="Google Shape;1240;p176"/>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1" name="Google Shape;1241;p176"/>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2" name="Google Shape;1242;p176"/>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3" name="Google Shape;1243;p176"/>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244"/>
        <p:cNvGrpSpPr/>
        <p:nvPr/>
      </p:nvGrpSpPr>
      <p:grpSpPr>
        <a:xfrm>
          <a:off x="0" y="0"/>
          <a:ext cx="0" cy="0"/>
          <a:chOff x="0" y="0"/>
          <a:chExt cx="0" cy="0"/>
        </a:xfrm>
      </p:grpSpPr>
      <p:pic>
        <p:nvPicPr>
          <p:cNvPr id="1245" name="Google Shape;1245;p17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6" name="Google Shape;1246;p17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7" name="Google Shape;1247;p177"/>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8" name="Google Shape;1248;p177"/>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49" name="Google Shape;1249;p17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50"/>
        <p:cNvGrpSpPr/>
        <p:nvPr/>
      </p:nvGrpSpPr>
      <p:grpSpPr>
        <a:xfrm>
          <a:off x="0" y="0"/>
          <a:ext cx="0" cy="0"/>
          <a:chOff x="0" y="0"/>
          <a:chExt cx="0" cy="0"/>
        </a:xfrm>
      </p:grpSpPr>
      <p:pic>
        <p:nvPicPr>
          <p:cNvPr id="1251" name="Google Shape;1251;p17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2" name="Google Shape;1252;p178"/>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3" name="Google Shape;1253;p17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54" name="Google Shape;1254;p178"/>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55" name="Google Shape;1255;p178"/>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56" name="Google Shape;1256;p17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89"/>
        <p:cNvGrpSpPr/>
        <p:nvPr/>
      </p:nvGrpSpPr>
      <p:grpSpPr>
        <a:xfrm>
          <a:off x="0" y="0"/>
          <a:ext cx="0" cy="0"/>
          <a:chOff x="0" y="0"/>
          <a:chExt cx="0" cy="0"/>
        </a:xfrm>
      </p:grpSpPr>
      <p:pic>
        <p:nvPicPr>
          <p:cNvPr id="90" name="Google Shape;90;p1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1" name="Google Shape;91;p15"/>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2" name="Google Shape;92;p15"/>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 name="Google Shape;93;p15"/>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94" name="Google Shape;94;p15"/>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 name="Google Shape;95;p15"/>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96" name="Google Shape;96;p15"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57"/>
        <p:cNvGrpSpPr/>
        <p:nvPr/>
      </p:nvGrpSpPr>
      <p:grpSpPr>
        <a:xfrm>
          <a:off x="0" y="0"/>
          <a:ext cx="0" cy="0"/>
          <a:chOff x="0" y="0"/>
          <a:chExt cx="0" cy="0"/>
        </a:xfrm>
      </p:grpSpPr>
      <p:pic>
        <p:nvPicPr>
          <p:cNvPr id="1258" name="Google Shape;1258;p17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9" name="Google Shape;1259;p17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0" name="Google Shape;1260;p179"/>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1" name="Google Shape;1261;p179"/>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2" name="Google Shape;1262;p17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263"/>
        <p:cNvGrpSpPr/>
        <p:nvPr/>
      </p:nvGrpSpPr>
      <p:grpSpPr>
        <a:xfrm>
          <a:off x="0" y="0"/>
          <a:ext cx="0" cy="0"/>
          <a:chOff x="0" y="0"/>
          <a:chExt cx="0" cy="0"/>
        </a:xfrm>
      </p:grpSpPr>
      <p:pic>
        <p:nvPicPr>
          <p:cNvPr id="1264" name="Google Shape;1264;p18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65" name="Google Shape;1265;p18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6" name="Google Shape;1266;p180"/>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7" name="Google Shape;1267;p18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8" name="Google Shape;1268;p18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269"/>
        <p:cNvGrpSpPr/>
        <p:nvPr/>
      </p:nvGrpSpPr>
      <p:grpSpPr>
        <a:xfrm>
          <a:off x="0" y="0"/>
          <a:ext cx="0" cy="0"/>
          <a:chOff x="0" y="0"/>
          <a:chExt cx="0" cy="0"/>
        </a:xfrm>
      </p:grpSpPr>
      <p:pic>
        <p:nvPicPr>
          <p:cNvPr id="1270" name="Google Shape;1270;p181"/>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271" name="Google Shape;1271;p181"/>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2" name="Google Shape;1272;p181"/>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3" name="Google Shape;1273;p18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74" name="Google Shape;1274;p18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275"/>
        <p:cNvGrpSpPr/>
        <p:nvPr/>
      </p:nvGrpSpPr>
      <p:grpSpPr>
        <a:xfrm>
          <a:off x="0" y="0"/>
          <a:ext cx="0" cy="0"/>
          <a:chOff x="0" y="0"/>
          <a:chExt cx="0" cy="0"/>
        </a:xfrm>
      </p:grpSpPr>
      <p:pic>
        <p:nvPicPr>
          <p:cNvPr id="1276" name="Google Shape;1276;p18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77" name="Google Shape;1277;p182"/>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8" name="Google Shape;1278;p182"/>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9" name="Google Shape;1279;p18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0" name="Google Shape;1280;p18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281"/>
        <p:cNvGrpSpPr/>
        <p:nvPr/>
      </p:nvGrpSpPr>
      <p:grpSpPr>
        <a:xfrm>
          <a:off x="0" y="0"/>
          <a:ext cx="0" cy="0"/>
          <a:chOff x="0" y="0"/>
          <a:chExt cx="0" cy="0"/>
        </a:xfrm>
      </p:grpSpPr>
      <p:pic>
        <p:nvPicPr>
          <p:cNvPr id="1282" name="Google Shape;1282;p18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83" name="Google Shape;1283;p183"/>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4" name="Google Shape;1284;p183"/>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5" name="Google Shape;1285;p18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6" name="Google Shape;1286;p18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287" name="Google Shape;1287;p183"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288" name="Google Shape;1288;p183"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289" name="Google Shape;1289;p183"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290"/>
        <p:cNvGrpSpPr/>
        <p:nvPr/>
      </p:nvGrpSpPr>
      <p:grpSpPr>
        <a:xfrm>
          <a:off x="0" y="0"/>
          <a:ext cx="0" cy="0"/>
          <a:chOff x="0" y="0"/>
          <a:chExt cx="0" cy="0"/>
        </a:xfrm>
      </p:grpSpPr>
      <p:pic>
        <p:nvPicPr>
          <p:cNvPr id="1291" name="Google Shape;1291;p184"/>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292" name="Google Shape;1292;p184"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293" name="Google Shape;1293;p184"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294" name="Google Shape;1294;p184"/>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5" name="Google Shape;1295;p184"/>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6" name="Google Shape;1296;p18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97" name="Google Shape;1297;p184"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298"/>
        <p:cNvGrpSpPr/>
        <p:nvPr/>
      </p:nvGrpSpPr>
      <p:grpSpPr>
        <a:xfrm>
          <a:off x="0" y="0"/>
          <a:ext cx="0" cy="0"/>
          <a:chOff x="0" y="0"/>
          <a:chExt cx="0" cy="0"/>
        </a:xfrm>
      </p:grpSpPr>
      <p:pic>
        <p:nvPicPr>
          <p:cNvPr id="1299" name="Google Shape;1299;p185"/>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300" name="Google Shape;1300;p185"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301" name="Google Shape;1301;p185"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302" name="Google Shape;1302;p18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3" name="Google Shape;1303;p18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4" name="Google Shape;1304;p18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305" name="Google Shape;1305;p185"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306"/>
        <p:cNvGrpSpPr/>
        <p:nvPr/>
      </p:nvGrpSpPr>
      <p:grpSpPr>
        <a:xfrm>
          <a:off x="0" y="0"/>
          <a:ext cx="0" cy="0"/>
          <a:chOff x="0" y="0"/>
          <a:chExt cx="0" cy="0"/>
        </a:xfrm>
      </p:grpSpPr>
      <p:pic>
        <p:nvPicPr>
          <p:cNvPr id="1307" name="Google Shape;1307;p18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08" name="Google Shape;1308;p186"/>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09" name="Google Shape;1309;p186"/>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0" name="Google Shape;1310;p18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311"/>
        <p:cNvGrpSpPr/>
        <p:nvPr/>
      </p:nvGrpSpPr>
      <p:grpSpPr>
        <a:xfrm>
          <a:off x="0" y="0"/>
          <a:ext cx="0" cy="0"/>
          <a:chOff x="0" y="0"/>
          <a:chExt cx="0" cy="0"/>
        </a:xfrm>
      </p:grpSpPr>
      <p:pic>
        <p:nvPicPr>
          <p:cNvPr id="1312" name="Google Shape;1312;p18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3" name="Google Shape;1313;p187"/>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14" name="Google Shape;1314;p187"/>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5" name="Google Shape;1315;p187"/>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316" name="Google Shape;1316;p18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317"/>
        <p:cNvGrpSpPr/>
        <p:nvPr/>
      </p:nvGrpSpPr>
      <p:grpSpPr>
        <a:xfrm>
          <a:off x="0" y="0"/>
          <a:ext cx="0" cy="0"/>
          <a:chOff x="0" y="0"/>
          <a:chExt cx="0" cy="0"/>
        </a:xfrm>
      </p:grpSpPr>
      <p:pic>
        <p:nvPicPr>
          <p:cNvPr id="1318" name="Google Shape;1318;p18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9" name="Google Shape;1319;p188"/>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0" name="Google Shape;1320;p188"/>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21" name="Google Shape;1321;p18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322" name="Google Shape;1322;p188"/>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97"/>
        <p:cNvGrpSpPr/>
        <p:nvPr/>
      </p:nvGrpSpPr>
      <p:grpSpPr>
        <a:xfrm>
          <a:off x="0" y="0"/>
          <a:ext cx="0" cy="0"/>
          <a:chOff x="0" y="0"/>
          <a:chExt cx="0" cy="0"/>
        </a:xfrm>
      </p:grpSpPr>
      <p:pic>
        <p:nvPicPr>
          <p:cNvPr id="98" name="Google Shape;98;p1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9" name="Google Shape;99;p16"/>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 name="Google Shape;100;p16"/>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01" name="Google Shape;101;p16"/>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2" name="Google Shape;102;p16"/>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3" name="Google Shape;103;p16"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04" name="Google Shape;104;p16"/>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323"/>
        <p:cNvGrpSpPr/>
        <p:nvPr/>
      </p:nvGrpSpPr>
      <p:grpSpPr>
        <a:xfrm>
          <a:off x="0" y="0"/>
          <a:ext cx="0" cy="0"/>
          <a:chOff x="0" y="0"/>
          <a:chExt cx="0" cy="0"/>
        </a:xfrm>
      </p:grpSpPr>
      <p:pic>
        <p:nvPicPr>
          <p:cNvPr id="1324" name="Google Shape;1324;p18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25" name="Google Shape;1325;p189"/>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6" name="Google Shape;1326;p189"/>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327" name="Google Shape;1327;p189"/>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328"/>
        <p:cNvGrpSpPr/>
        <p:nvPr/>
      </p:nvGrpSpPr>
      <p:grpSpPr>
        <a:xfrm>
          <a:off x="0" y="0"/>
          <a:ext cx="0" cy="0"/>
          <a:chOff x="0" y="0"/>
          <a:chExt cx="0" cy="0"/>
        </a:xfrm>
      </p:grpSpPr>
      <p:pic>
        <p:nvPicPr>
          <p:cNvPr id="1329" name="Google Shape;1329;p190"/>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330" name="Google Shape;1330;p190"/>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1" name="Google Shape;1331;p190"/>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2" name="Google Shape;1332;p190"/>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3" name="Google Shape;1333;p190"/>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4" name="Google Shape;1334;p190"/>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5" name="Google Shape;1335;p190"/>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6" name="Google Shape;1336;p190"/>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7" name="Google Shape;1337;p190"/>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8" name="Google Shape;1338;p190"/>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9" name="Google Shape;1339;p190"/>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0" name="Google Shape;1340;p190"/>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1" name="Google Shape;1341;p190"/>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2" name="Google Shape;1342;p190"/>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3" name="Google Shape;1343;p190"/>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4" name="Google Shape;1344;p190"/>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5" name="Google Shape;1345;p190"/>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6" name="Google Shape;1346;p19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1347"/>
        <p:cNvGrpSpPr/>
        <p:nvPr/>
      </p:nvGrpSpPr>
      <p:grpSpPr>
        <a:xfrm>
          <a:off x="0" y="0"/>
          <a:ext cx="0" cy="0"/>
          <a:chOff x="0" y="0"/>
          <a:chExt cx="0" cy="0"/>
        </a:xfrm>
      </p:grpSpPr>
      <p:sp>
        <p:nvSpPr>
          <p:cNvPr id="1348" name="Google Shape;1348;p191"/>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9" name="Google Shape;1349;p191"/>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0" name="Google Shape;1350;p191"/>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1" name="Google Shape;1351;p191"/>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2" name="Google Shape;1352;p191"/>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53" name="Google Shape;1353;p191"/>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1354"/>
        <p:cNvGrpSpPr/>
        <p:nvPr/>
      </p:nvGrpSpPr>
      <p:grpSpPr>
        <a:xfrm>
          <a:off x="0" y="0"/>
          <a:ext cx="0" cy="0"/>
          <a:chOff x="0" y="0"/>
          <a:chExt cx="0" cy="0"/>
        </a:xfrm>
      </p:grpSpPr>
      <p:sp>
        <p:nvSpPr>
          <p:cNvPr id="1355" name="Google Shape;1355;p19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56" name="Google Shape;1356;p192"/>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7" name="Google Shape;1357;p192"/>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8" name="Google Shape;1358;p19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9" name="Google Shape;1359;p19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60" name="Google Shape;1360;p192"/>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1361"/>
        <p:cNvGrpSpPr/>
        <p:nvPr/>
      </p:nvGrpSpPr>
      <p:grpSpPr>
        <a:xfrm>
          <a:off x="0" y="0"/>
          <a:ext cx="0" cy="0"/>
          <a:chOff x="0" y="0"/>
          <a:chExt cx="0" cy="0"/>
        </a:xfrm>
      </p:grpSpPr>
      <p:sp>
        <p:nvSpPr>
          <p:cNvPr id="1362" name="Google Shape;1362;p19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3" name="Google Shape;1363;p193"/>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4" name="Google Shape;1364;p193"/>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5" name="Google Shape;1365;p193"/>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6" name="Google Shape;1366;p193"/>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1367"/>
        <p:cNvGrpSpPr/>
        <p:nvPr/>
      </p:nvGrpSpPr>
      <p:grpSpPr>
        <a:xfrm>
          <a:off x="0" y="0"/>
          <a:ext cx="0" cy="0"/>
          <a:chOff x="0" y="0"/>
          <a:chExt cx="0" cy="0"/>
        </a:xfrm>
      </p:grpSpPr>
      <p:sp>
        <p:nvSpPr>
          <p:cNvPr id="1368" name="Google Shape;1368;p19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9" name="Google Shape;1369;p194"/>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0" name="Google Shape;1370;p194"/>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1" name="Google Shape;1371;p194"/>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2" name="Google Shape;1372;p19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3" name="Google Shape;1373;p19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1374"/>
        <p:cNvGrpSpPr/>
        <p:nvPr/>
      </p:nvGrpSpPr>
      <p:grpSpPr>
        <a:xfrm>
          <a:off x="0" y="0"/>
          <a:ext cx="0" cy="0"/>
          <a:chOff x="0" y="0"/>
          <a:chExt cx="0" cy="0"/>
        </a:xfrm>
      </p:grpSpPr>
      <p:sp>
        <p:nvSpPr>
          <p:cNvPr id="1375" name="Google Shape;1375;p195"/>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6" name="Google Shape;1376;p19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77" name="Google Shape;1377;p19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8" name="Google Shape;1378;p195"/>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9" name="Google Shape;1379;p19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0" name="Google Shape;1380;p19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1" name="Google Shape;1381;p19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82" name="Google Shape;1382;p19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3" name="Google Shape;1383;p19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4" name="Google Shape;1384;p19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5" name="Google Shape;1385;p19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6" name="Google Shape;1386;p19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87" name="Google Shape;1387;p19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1388"/>
        <p:cNvGrpSpPr/>
        <p:nvPr/>
      </p:nvGrpSpPr>
      <p:grpSpPr>
        <a:xfrm>
          <a:off x="0" y="0"/>
          <a:ext cx="0" cy="0"/>
          <a:chOff x="0" y="0"/>
          <a:chExt cx="0" cy="0"/>
        </a:xfrm>
      </p:grpSpPr>
      <p:sp>
        <p:nvSpPr>
          <p:cNvPr id="1389" name="Google Shape;1389;p19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0" name="Google Shape;1390;p19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1" name="Google Shape;1391;p19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2" name="Google Shape;1392;p19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3" name="Google Shape;1393;p19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4" name="Google Shape;1394;p19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5" name="Google Shape;1395;p19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6" name="Google Shape;1396;p19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7" name="Google Shape;1397;p19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8" name="Google Shape;1398;p19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9" name="Google Shape;1399;p19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0" name="Google Shape;1400;p19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1401"/>
        <p:cNvGrpSpPr/>
        <p:nvPr/>
      </p:nvGrpSpPr>
      <p:grpSpPr>
        <a:xfrm>
          <a:off x="0" y="0"/>
          <a:ext cx="0" cy="0"/>
          <a:chOff x="0" y="0"/>
          <a:chExt cx="0" cy="0"/>
        </a:xfrm>
      </p:grpSpPr>
      <p:sp>
        <p:nvSpPr>
          <p:cNvPr id="1402" name="Google Shape;1402;p19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403" name="Google Shape;1403;p19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04" name="Google Shape;1404;p19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405" name="Google Shape;1405;p197"/>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06" name="Google Shape;1406;p19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7" name="Google Shape;1407;p19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8" name="Google Shape;1408;p19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9" name="Google Shape;1409;p19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0" name="Google Shape;1410;p19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11" name="Google Shape;1411;p19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2" name="Google Shape;1412;p19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3" name="Google Shape;1413;p19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14" name="Google Shape;1414;p19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1415"/>
        <p:cNvGrpSpPr/>
        <p:nvPr/>
      </p:nvGrpSpPr>
      <p:grpSpPr>
        <a:xfrm>
          <a:off x="0" y="0"/>
          <a:ext cx="0" cy="0"/>
          <a:chOff x="0" y="0"/>
          <a:chExt cx="0" cy="0"/>
        </a:xfrm>
      </p:grpSpPr>
      <p:sp>
        <p:nvSpPr>
          <p:cNvPr id="1416" name="Google Shape;1416;p19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417" name="Google Shape;1417;p19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418" name="Google Shape;1418;p19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419" name="Google Shape;1419;p19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420" name="Google Shape;1420;p198"/>
          <p:cNvGrpSpPr/>
          <p:nvPr/>
        </p:nvGrpSpPr>
        <p:grpSpPr>
          <a:xfrm>
            <a:off x="376433" y="-3469834"/>
            <a:ext cx="8391408" cy="12891345"/>
            <a:chOff x="501778" y="-4626445"/>
            <a:chExt cx="11185561" cy="17188459"/>
          </a:xfrm>
        </p:grpSpPr>
        <p:cxnSp>
          <p:nvCxnSpPr>
            <p:cNvPr id="1421" name="Google Shape;1421;p19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2" name="Google Shape;1422;p19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3" name="Google Shape;1423;p19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424" name="Google Shape;1424;p19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425" name="Google Shape;1425;p19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6" name="Google Shape;1426;p19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7" name="Google Shape;1427;p19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8" name="Google Shape;1428;p19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429" name="Google Shape;1429;p19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430" name="Google Shape;1430;p19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431" name="Google Shape;1431;p19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432" name="Google Shape;1432;p19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33" name="Google Shape;1433;p198"/>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 name="Google Shape;107;p17"/>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 name="Google Shape;108;p17"/>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 name="Google Shape;109;p17"/>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1434"/>
        <p:cNvGrpSpPr/>
        <p:nvPr/>
      </p:nvGrpSpPr>
      <p:grpSpPr>
        <a:xfrm>
          <a:off x="0" y="0"/>
          <a:ext cx="0" cy="0"/>
          <a:chOff x="0" y="0"/>
          <a:chExt cx="0" cy="0"/>
        </a:xfrm>
      </p:grpSpPr>
      <p:sp>
        <p:nvSpPr>
          <p:cNvPr id="1435" name="Google Shape;1435;p199"/>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1436" name="Google Shape;1436;p199"/>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37" name="Google Shape;1437;p199"/>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1438"/>
        <p:cNvGrpSpPr/>
        <p:nvPr/>
      </p:nvGrpSpPr>
      <p:grpSpPr>
        <a:xfrm>
          <a:off x="0" y="0"/>
          <a:ext cx="0" cy="0"/>
          <a:chOff x="0" y="0"/>
          <a:chExt cx="0" cy="0"/>
        </a:xfrm>
      </p:grpSpPr>
      <p:sp>
        <p:nvSpPr>
          <p:cNvPr id="1439" name="Google Shape;1439;p200"/>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0" name="Google Shape;1440;p200"/>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1441"/>
        <p:cNvGrpSpPr/>
        <p:nvPr/>
      </p:nvGrpSpPr>
      <p:grpSpPr>
        <a:xfrm>
          <a:off x="0" y="0"/>
          <a:ext cx="0" cy="0"/>
          <a:chOff x="0" y="0"/>
          <a:chExt cx="0" cy="0"/>
        </a:xfrm>
      </p:grpSpPr>
      <p:sp>
        <p:nvSpPr>
          <p:cNvPr id="1442" name="Google Shape;1442;p201"/>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3" name="Google Shape;1443;p201"/>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1444"/>
        <p:cNvGrpSpPr/>
        <p:nvPr/>
      </p:nvGrpSpPr>
      <p:grpSpPr>
        <a:xfrm>
          <a:off x="0" y="0"/>
          <a:ext cx="0" cy="0"/>
          <a:chOff x="0" y="0"/>
          <a:chExt cx="0" cy="0"/>
        </a:xfrm>
      </p:grpSpPr>
      <p:pic>
        <p:nvPicPr>
          <p:cNvPr id="1445" name="Google Shape;1445;p202"/>
          <p:cNvPicPr preferRelativeResize="0"/>
          <p:nvPr/>
        </p:nvPicPr>
        <p:blipFill/>
        <p:spPr>
          <a:xfrm>
            <a:off x="1191" y="1193"/>
            <a:ext cx="1200" cy="1200"/>
          </a:xfrm>
          <a:prstGeom prst="rect">
            <a:avLst/>
          </a:prstGeom>
          <a:solidFill>
            <a:srgbClr val="FFFFFF"/>
          </a:solidFill>
          <a:ln>
            <a:noFill/>
          </a:ln>
        </p:spPr>
      </p:pic>
      <p:sp>
        <p:nvSpPr>
          <p:cNvPr id="1446" name="Google Shape;1446;p202"/>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1447" name="Google Shape;1447;p202"/>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48" name="Google Shape;1448;p202"/>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9" name="Google Shape;1449;p202"/>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50"/>
        <p:cNvGrpSpPr/>
        <p:nvPr/>
      </p:nvGrpSpPr>
      <p:grpSpPr>
        <a:xfrm>
          <a:off x="0" y="0"/>
          <a:ext cx="0" cy="0"/>
          <a:chOff x="0" y="0"/>
          <a:chExt cx="0" cy="0"/>
        </a:xfrm>
      </p:grpSpPr>
      <p:sp>
        <p:nvSpPr>
          <p:cNvPr id="1451" name="Google Shape;1451;p203"/>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52" name="Google Shape;1452;p203"/>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53" name="Google Shape;1453;p203"/>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1454"/>
        <p:cNvGrpSpPr/>
        <p:nvPr/>
      </p:nvGrpSpPr>
      <p:grpSpPr>
        <a:xfrm>
          <a:off x="0" y="0"/>
          <a:ext cx="0" cy="0"/>
          <a:chOff x="0" y="0"/>
          <a:chExt cx="0" cy="0"/>
        </a:xfrm>
      </p:grpSpPr>
      <p:sp>
        <p:nvSpPr>
          <p:cNvPr id="1455" name="Google Shape;1455;p204"/>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1459"/>
        <p:cNvGrpSpPr/>
        <p:nvPr/>
      </p:nvGrpSpPr>
      <p:grpSpPr>
        <a:xfrm>
          <a:off x="0" y="0"/>
          <a:ext cx="0" cy="0"/>
          <a:chOff x="0" y="0"/>
          <a:chExt cx="0" cy="0"/>
        </a:xfrm>
      </p:grpSpPr>
      <p:sp>
        <p:nvSpPr>
          <p:cNvPr id="1460" name="Google Shape;1460;p206"/>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1" name="Google Shape;1461;p206"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
        <p:nvSpPr>
          <p:cNvPr id="1462" name="Google Shape;1462;p206"/>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1463"/>
        <p:cNvGrpSpPr/>
        <p:nvPr/>
      </p:nvGrpSpPr>
      <p:grpSpPr>
        <a:xfrm>
          <a:off x="0" y="0"/>
          <a:ext cx="0" cy="0"/>
          <a:chOff x="0" y="0"/>
          <a:chExt cx="0" cy="0"/>
        </a:xfrm>
      </p:grpSpPr>
      <p:sp>
        <p:nvSpPr>
          <p:cNvPr id="1464" name="Google Shape;1464;p207"/>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5" name="Google Shape;1465;p207"/>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1466" name="Google Shape;1466;p20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67" name="Google Shape;1467;p207" descr="pasted-image.pdf"/>
          <p:cNvPicPr preferRelativeResize="0"/>
          <p:nvPr/>
        </p:nvPicPr>
        <p:blipFill rotWithShape="1">
          <a:blip r:embed="rId3">
            <a:alphaModFix/>
          </a:blip>
          <a:srcRect/>
          <a:stretch/>
        </p:blipFill>
        <p:spPr>
          <a:xfrm>
            <a:off x="518325" y="441225"/>
            <a:ext cx="735350" cy="515450"/>
          </a:xfrm>
          <a:prstGeom prst="rect">
            <a:avLst/>
          </a:prstGeom>
          <a:noFill/>
          <a:ln>
            <a:noFill/>
          </a:ln>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1468"/>
        <p:cNvGrpSpPr/>
        <p:nvPr/>
      </p:nvGrpSpPr>
      <p:grpSpPr>
        <a:xfrm>
          <a:off x="0" y="0"/>
          <a:ext cx="0" cy="0"/>
          <a:chOff x="0" y="0"/>
          <a:chExt cx="0" cy="0"/>
        </a:xfrm>
      </p:grpSpPr>
      <p:sp>
        <p:nvSpPr>
          <p:cNvPr id="1469" name="Google Shape;1469;p208"/>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0" name="Google Shape;1470;p208"/>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1" name="Google Shape;1471;p208"/>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2" name="Google Shape;1472;p20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1473"/>
        <p:cNvGrpSpPr/>
        <p:nvPr/>
      </p:nvGrpSpPr>
      <p:grpSpPr>
        <a:xfrm>
          <a:off x="0" y="0"/>
          <a:ext cx="0" cy="0"/>
          <a:chOff x="0" y="0"/>
          <a:chExt cx="0" cy="0"/>
        </a:xfrm>
      </p:grpSpPr>
      <p:sp>
        <p:nvSpPr>
          <p:cNvPr id="1474" name="Google Shape;1474;p20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5" name="Google Shape;1475;p209"/>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6" name="Google Shape;1476;p209"/>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7" name="Google Shape;1477;p20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10"/>
        <p:cNvGrpSpPr/>
        <p:nvPr/>
      </p:nvGrpSpPr>
      <p:grpSpPr>
        <a:xfrm>
          <a:off x="0" y="0"/>
          <a:ext cx="0" cy="0"/>
          <a:chOff x="0" y="0"/>
          <a:chExt cx="0" cy="0"/>
        </a:xfrm>
      </p:grpSpPr>
      <p:sp>
        <p:nvSpPr>
          <p:cNvPr id="111" name="Google Shape;111;p1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2" name="Google Shape;112;p1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3" name="Google Shape;113;p1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 name="Google Shape;114;p1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 name="Google Shape;115;p1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1478"/>
        <p:cNvGrpSpPr/>
        <p:nvPr/>
      </p:nvGrpSpPr>
      <p:grpSpPr>
        <a:xfrm>
          <a:off x="0" y="0"/>
          <a:ext cx="0" cy="0"/>
          <a:chOff x="0" y="0"/>
          <a:chExt cx="0" cy="0"/>
        </a:xfrm>
      </p:grpSpPr>
      <p:sp>
        <p:nvSpPr>
          <p:cNvPr id="1479" name="Google Shape;1479;p21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210"/>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1481"/>
        <p:cNvGrpSpPr/>
        <p:nvPr/>
      </p:nvGrpSpPr>
      <p:grpSpPr>
        <a:xfrm>
          <a:off x="0" y="0"/>
          <a:ext cx="0" cy="0"/>
          <a:chOff x="0" y="0"/>
          <a:chExt cx="0" cy="0"/>
        </a:xfrm>
      </p:grpSpPr>
      <p:pic>
        <p:nvPicPr>
          <p:cNvPr id="1482" name="Google Shape;1482;p211"/>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3" name="Google Shape;1483;p2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1484"/>
        <p:cNvGrpSpPr/>
        <p:nvPr/>
      </p:nvGrpSpPr>
      <p:grpSpPr>
        <a:xfrm>
          <a:off x="0" y="0"/>
          <a:ext cx="0" cy="0"/>
          <a:chOff x="0" y="0"/>
          <a:chExt cx="0" cy="0"/>
        </a:xfrm>
      </p:grpSpPr>
      <p:pic>
        <p:nvPicPr>
          <p:cNvPr id="1485" name="Google Shape;1485;p212"/>
          <p:cNvPicPr preferRelativeResize="0"/>
          <p:nvPr/>
        </p:nvPicPr>
        <p:blipFill rotWithShape="1">
          <a:blip r:embed="rId2">
            <a:alphaModFix/>
          </a:blip>
          <a:srcRect/>
          <a:stretch/>
        </p:blipFill>
        <p:spPr>
          <a:xfrm>
            <a:off x="0" y="1368"/>
            <a:ext cx="9141615" cy="5142158"/>
          </a:xfrm>
          <a:prstGeom prst="rect">
            <a:avLst/>
          </a:prstGeom>
          <a:noFill/>
          <a:ln>
            <a:noFill/>
          </a:ln>
        </p:spPr>
      </p:pic>
      <p:pic>
        <p:nvPicPr>
          <p:cNvPr id="1486" name="Google Shape;1486;p2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1487"/>
        <p:cNvGrpSpPr/>
        <p:nvPr/>
      </p:nvGrpSpPr>
      <p:grpSpPr>
        <a:xfrm>
          <a:off x="0" y="0"/>
          <a:ext cx="0" cy="0"/>
          <a:chOff x="0" y="0"/>
          <a:chExt cx="0" cy="0"/>
        </a:xfrm>
      </p:grpSpPr>
      <p:pic>
        <p:nvPicPr>
          <p:cNvPr id="1488" name="Google Shape;1488;p213"/>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9" name="Google Shape;1489;p21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1490"/>
        <p:cNvGrpSpPr/>
        <p:nvPr/>
      </p:nvGrpSpPr>
      <p:grpSpPr>
        <a:xfrm>
          <a:off x="0" y="0"/>
          <a:ext cx="0" cy="0"/>
          <a:chOff x="0" y="0"/>
          <a:chExt cx="0" cy="0"/>
        </a:xfrm>
      </p:grpSpPr>
      <p:pic>
        <p:nvPicPr>
          <p:cNvPr id="1491" name="Google Shape;1491;p214"/>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2" name="Google Shape;1492;p21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1493"/>
        <p:cNvGrpSpPr/>
        <p:nvPr/>
      </p:nvGrpSpPr>
      <p:grpSpPr>
        <a:xfrm>
          <a:off x="0" y="0"/>
          <a:ext cx="0" cy="0"/>
          <a:chOff x="0" y="0"/>
          <a:chExt cx="0" cy="0"/>
        </a:xfrm>
      </p:grpSpPr>
      <p:pic>
        <p:nvPicPr>
          <p:cNvPr id="1494" name="Google Shape;1494;p215"/>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495" name="Google Shape;1495;p21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496"/>
        <p:cNvGrpSpPr/>
        <p:nvPr/>
      </p:nvGrpSpPr>
      <p:grpSpPr>
        <a:xfrm>
          <a:off x="0" y="0"/>
          <a:ext cx="0" cy="0"/>
          <a:chOff x="0" y="0"/>
          <a:chExt cx="0" cy="0"/>
        </a:xfrm>
      </p:grpSpPr>
      <p:pic>
        <p:nvPicPr>
          <p:cNvPr id="1497" name="Google Shape;1497;p216"/>
          <p:cNvPicPr preferRelativeResize="0"/>
          <p:nvPr/>
        </p:nvPicPr>
        <p:blipFill rotWithShape="1">
          <a:blip r:embed="rId2">
            <a:alphaModFix/>
          </a:blip>
          <a:srcRect/>
          <a:stretch/>
        </p:blipFill>
        <p:spPr>
          <a:xfrm flipH="1">
            <a:off x="2381" y="0"/>
            <a:ext cx="9144002" cy="5143501"/>
          </a:xfrm>
          <a:prstGeom prst="rect">
            <a:avLst/>
          </a:prstGeom>
          <a:noFill/>
          <a:ln>
            <a:noFill/>
          </a:ln>
        </p:spPr>
      </p:pic>
      <p:pic>
        <p:nvPicPr>
          <p:cNvPr id="1498" name="Google Shape;1498;p21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1499"/>
        <p:cNvGrpSpPr/>
        <p:nvPr/>
      </p:nvGrpSpPr>
      <p:grpSpPr>
        <a:xfrm>
          <a:off x="0" y="0"/>
          <a:ext cx="0" cy="0"/>
          <a:chOff x="0" y="0"/>
          <a:chExt cx="0" cy="0"/>
        </a:xfrm>
      </p:grpSpPr>
      <p:pic>
        <p:nvPicPr>
          <p:cNvPr id="1500" name="Google Shape;1500;p217"/>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501" name="Google Shape;1501;p217"/>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1502" name="Google Shape;1502;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1503" name="Google Shape;1503;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1504" name="Google Shape;1504;p217"/>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1505" name="Google Shape;1505;p217"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1506" name="Google Shape;1506;p217"/>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1507"/>
        <p:cNvGrpSpPr/>
        <p:nvPr/>
      </p:nvGrpSpPr>
      <p:grpSpPr>
        <a:xfrm>
          <a:off x="0" y="0"/>
          <a:ext cx="0" cy="0"/>
          <a:chOff x="0" y="0"/>
          <a:chExt cx="0" cy="0"/>
        </a:xfrm>
      </p:grpSpPr>
      <p:pic>
        <p:nvPicPr>
          <p:cNvPr id="1508" name="Google Shape;1508;p218"/>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509" name="Google Shape;1509;p218"/>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pic>
        <p:nvPicPr>
          <p:cNvPr id="1510" name="Google Shape;1510;p21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1511"/>
        <p:cNvGrpSpPr/>
        <p:nvPr/>
      </p:nvGrpSpPr>
      <p:grpSpPr>
        <a:xfrm>
          <a:off x="0" y="0"/>
          <a:ext cx="0" cy="0"/>
          <a:chOff x="0" y="0"/>
          <a:chExt cx="0" cy="0"/>
        </a:xfrm>
      </p:grpSpPr>
      <p:pic>
        <p:nvPicPr>
          <p:cNvPr id="1512" name="Google Shape;1512;p219"/>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1513" name="Google Shape;1513;p219"/>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1514" name="Google Shape;1514;p21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16"/>
        <p:cNvGrpSpPr/>
        <p:nvPr/>
      </p:nvGrpSpPr>
      <p:grpSpPr>
        <a:xfrm>
          <a:off x="0" y="0"/>
          <a:ext cx="0" cy="0"/>
          <a:chOff x="0" y="0"/>
          <a:chExt cx="0" cy="0"/>
        </a:xfrm>
      </p:grpSpPr>
      <p:pic>
        <p:nvPicPr>
          <p:cNvPr id="117" name="Google Shape;117;p1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 name="Google Shape;118;p1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 name="Google Shape;119;p19"/>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 name="Google Shape;120;p1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1" name="Google Shape;121;p1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1515"/>
        <p:cNvGrpSpPr/>
        <p:nvPr/>
      </p:nvGrpSpPr>
      <p:grpSpPr>
        <a:xfrm>
          <a:off x="0" y="0"/>
          <a:ext cx="0" cy="0"/>
          <a:chOff x="0" y="0"/>
          <a:chExt cx="0" cy="0"/>
        </a:xfrm>
      </p:grpSpPr>
      <p:pic>
        <p:nvPicPr>
          <p:cNvPr id="1516" name="Google Shape;1516;p220"/>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517" name="Google Shape;1517;p220"/>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pic>
        <p:nvPicPr>
          <p:cNvPr id="1518" name="Google Shape;1518;p22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1519"/>
        <p:cNvGrpSpPr/>
        <p:nvPr/>
      </p:nvGrpSpPr>
      <p:grpSpPr>
        <a:xfrm>
          <a:off x="0" y="0"/>
          <a:ext cx="0" cy="0"/>
          <a:chOff x="0" y="0"/>
          <a:chExt cx="0" cy="0"/>
        </a:xfrm>
      </p:grpSpPr>
      <p:pic>
        <p:nvPicPr>
          <p:cNvPr id="1520" name="Google Shape;1520;p221"/>
          <p:cNvPicPr preferRelativeResize="0"/>
          <p:nvPr/>
        </p:nvPicPr>
        <p:blipFill rotWithShape="1">
          <a:blip r:embed="rId2">
            <a:alphaModFix/>
          </a:blip>
          <a:srcRect/>
          <a:stretch/>
        </p:blipFill>
        <p:spPr>
          <a:xfrm>
            <a:off x="0" y="674"/>
            <a:ext cx="9141619" cy="5142161"/>
          </a:xfrm>
          <a:prstGeom prst="rect">
            <a:avLst/>
          </a:prstGeom>
          <a:noFill/>
          <a:ln>
            <a:noFill/>
          </a:ln>
        </p:spPr>
      </p:pic>
      <p:pic>
        <p:nvPicPr>
          <p:cNvPr id="1521" name="Google Shape;1521;p2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1522"/>
        <p:cNvGrpSpPr/>
        <p:nvPr/>
      </p:nvGrpSpPr>
      <p:grpSpPr>
        <a:xfrm>
          <a:off x="0" y="0"/>
          <a:ext cx="0" cy="0"/>
          <a:chOff x="0" y="0"/>
          <a:chExt cx="0" cy="0"/>
        </a:xfrm>
      </p:grpSpPr>
      <p:pic>
        <p:nvPicPr>
          <p:cNvPr id="1523" name="Google Shape;1523;p222"/>
          <p:cNvPicPr preferRelativeResize="0"/>
          <p:nvPr/>
        </p:nvPicPr>
        <p:blipFill rotWithShape="1">
          <a:blip r:embed="rId2">
            <a:alphaModFix/>
          </a:blip>
          <a:srcRect/>
          <a:stretch/>
        </p:blipFill>
        <p:spPr>
          <a:xfrm>
            <a:off x="0" y="670"/>
            <a:ext cx="9141615" cy="5142158"/>
          </a:xfrm>
          <a:prstGeom prst="rect">
            <a:avLst/>
          </a:prstGeom>
          <a:noFill/>
          <a:ln>
            <a:noFill/>
          </a:ln>
        </p:spPr>
      </p:pic>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524"/>
        <p:cNvGrpSpPr/>
        <p:nvPr/>
      </p:nvGrpSpPr>
      <p:grpSpPr>
        <a:xfrm>
          <a:off x="0" y="0"/>
          <a:ext cx="0" cy="0"/>
          <a:chOff x="0" y="0"/>
          <a:chExt cx="0" cy="0"/>
        </a:xfrm>
      </p:grpSpPr>
      <p:pic>
        <p:nvPicPr>
          <p:cNvPr id="1525" name="Google Shape;1525;p22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1526" name="Google Shape;1526;p2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1527"/>
        <p:cNvGrpSpPr/>
        <p:nvPr/>
      </p:nvGrpSpPr>
      <p:grpSpPr>
        <a:xfrm>
          <a:off x="0" y="0"/>
          <a:ext cx="0" cy="0"/>
          <a:chOff x="0" y="0"/>
          <a:chExt cx="0" cy="0"/>
        </a:xfrm>
      </p:grpSpPr>
      <p:pic>
        <p:nvPicPr>
          <p:cNvPr id="1528" name="Google Shape;1528;p224"/>
          <p:cNvPicPr preferRelativeResize="0"/>
          <p:nvPr/>
        </p:nvPicPr>
        <p:blipFill rotWithShape="1">
          <a:blip r:embed="rId2">
            <a:alphaModFix amt="78000"/>
          </a:blip>
          <a:srcRect/>
          <a:stretch/>
        </p:blipFill>
        <p:spPr>
          <a:xfrm>
            <a:off x="3" y="12582"/>
            <a:ext cx="9141607" cy="5142158"/>
          </a:xfrm>
          <a:prstGeom prst="rect">
            <a:avLst/>
          </a:prstGeom>
          <a:noFill/>
          <a:ln>
            <a:noFill/>
          </a:ln>
        </p:spPr>
      </p:pic>
      <p:pic>
        <p:nvPicPr>
          <p:cNvPr id="1529" name="Google Shape;1529;p2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1530"/>
        <p:cNvGrpSpPr/>
        <p:nvPr/>
      </p:nvGrpSpPr>
      <p:grpSpPr>
        <a:xfrm>
          <a:off x="0" y="0"/>
          <a:ext cx="0" cy="0"/>
          <a:chOff x="0" y="0"/>
          <a:chExt cx="0" cy="0"/>
        </a:xfrm>
      </p:grpSpPr>
      <p:pic>
        <p:nvPicPr>
          <p:cNvPr id="1531" name="Google Shape;1531;p225"/>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1532" name="Google Shape;1532;p225"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1533"/>
        <p:cNvGrpSpPr/>
        <p:nvPr/>
      </p:nvGrpSpPr>
      <p:grpSpPr>
        <a:xfrm>
          <a:off x="0" y="0"/>
          <a:ext cx="0" cy="0"/>
          <a:chOff x="0" y="0"/>
          <a:chExt cx="0" cy="0"/>
        </a:xfrm>
      </p:grpSpPr>
      <p:pic>
        <p:nvPicPr>
          <p:cNvPr id="1534" name="Google Shape;1534;p226"/>
          <p:cNvPicPr preferRelativeResize="0"/>
          <p:nvPr/>
        </p:nvPicPr>
        <p:blipFill rotWithShape="1">
          <a:blip r:embed="rId2">
            <a:alphaModFix/>
          </a:blip>
          <a:srcRect/>
          <a:stretch/>
        </p:blipFill>
        <p:spPr>
          <a:xfrm>
            <a:off x="-1" y="670"/>
            <a:ext cx="9141619" cy="5142161"/>
          </a:xfrm>
          <a:prstGeom prst="rect">
            <a:avLst/>
          </a:prstGeom>
          <a:noFill/>
          <a:ln>
            <a:noFill/>
          </a:ln>
        </p:spPr>
      </p:pic>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1535"/>
        <p:cNvGrpSpPr/>
        <p:nvPr/>
      </p:nvGrpSpPr>
      <p:grpSpPr>
        <a:xfrm>
          <a:off x="0" y="0"/>
          <a:ext cx="0" cy="0"/>
          <a:chOff x="0" y="0"/>
          <a:chExt cx="0" cy="0"/>
        </a:xfrm>
      </p:grpSpPr>
      <p:pic>
        <p:nvPicPr>
          <p:cNvPr id="1536" name="Google Shape;1536;p227"/>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1537" name="Google Shape;1537;p2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538"/>
        <p:cNvGrpSpPr/>
        <p:nvPr/>
      </p:nvGrpSpPr>
      <p:grpSpPr>
        <a:xfrm>
          <a:off x="0" y="0"/>
          <a:ext cx="0" cy="0"/>
          <a:chOff x="0" y="0"/>
          <a:chExt cx="0" cy="0"/>
        </a:xfrm>
      </p:grpSpPr>
      <p:pic>
        <p:nvPicPr>
          <p:cNvPr id="1539" name="Google Shape;1539;p228"/>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540" name="Google Shape;1540;p228"/>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1541"/>
        <p:cNvGrpSpPr/>
        <p:nvPr/>
      </p:nvGrpSpPr>
      <p:grpSpPr>
        <a:xfrm>
          <a:off x="0" y="0"/>
          <a:ext cx="0" cy="0"/>
          <a:chOff x="0" y="0"/>
          <a:chExt cx="0" cy="0"/>
        </a:xfrm>
      </p:grpSpPr>
      <p:pic>
        <p:nvPicPr>
          <p:cNvPr id="1542" name="Google Shape;1542;p229"/>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1543" name="Google Shape;1543;p229"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1544" name="Google Shape;1544;p229"/>
          <p:cNvGrpSpPr/>
          <p:nvPr/>
        </p:nvGrpSpPr>
        <p:grpSpPr>
          <a:xfrm>
            <a:off x="547395" y="3801588"/>
            <a:ext cx="1629703" cy="1660293"/>
            <a:chOff x="1028459" y="5082988"/>
            <a:chExt cx="1928871" cy="1965542"/>
          </a:xfrm>
        </p:grpSpPr>
        <p:pic>
          <p:nvPicPr>
            <p:cNvPr id="1545" name="Google Shape;1545;p229"/>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46" name="Google Shape;1546;p229"/>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47" name="Google Shape;1547;p229"/>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1548" name="Google Shape;1548;p229"/>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49" name="Google Shape;1549;p229"/>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1550" name="Google Shape;1550;p229"/>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1" name="Google Shape;1551;p229"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2"/>
        <p:cNvGrpSpPr/>
        <p:nvPr/>
      </p:nvGrpSpPr>
      <p:grpSpPr>
        <a:xfrm>
          <a:off x="0" y="0"/>
          <a:ext cx="0" cy="0"/>
          <a:chOff x="0" y="0"/>
          <a:chExt cx="0" cy="0"/>
        </a:xfrm>
      </p:grpSpPr>
      <p:pic>
        <p:nvPicPr>
          <p:cNvPr id="123" name="Google Shape;123;p2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 name="Google Shape;124;p20"/>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 name="Google Shape;125;p2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 name="Google Shape;126;p20"/>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 name="Google Shape;127;p2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8" name="Google Shape;128;p2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1552"/>
        <p:cNvGrpSpPr/>
        <p:nvPr/>
      </p:nvGrpSpPr>
      <p:grpSpPr>
        <a:xfrm>
          <a:off x="0" y="0"/>
          <a:ext cx="0" cy="0"/>
          <a:chOff x="0" y="0"/>
          <a:chExt cx="0" cy="0"/>
        </a:xfrm>
      </p:grpSpPr>
      <p:pic>
        <p:nvPicPr>
          <p:cNvPr id="1553" name="Google Shape;1553;p230"/>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1554" name="Google Shape;1554;p230"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pic>
        <p:nvPicPr>
          <p:cNvPr id="1555" name="Google Shape;1555;p230"/>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56" name="Google Shape;1556;p230"/>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7" name="Google Shape;1557;p230"/>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1558" name="Google Shape;1558;p230"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1559" name="Google Shape;1559;p230"/>
          <p:cNvGrpSpPr/>
          <p:nvPr/>
        </p:nvGrpSpPr>
        <p:grpSpPr>
          <a:xfrm>
            <a:off x="547395" y="3801588"/>
            <a:ext cx="1629703" cy="1660293"/>
            <a:chOff x="1028459" y="5082988"/>
            <a:chExt cx="1928871" cy="1965542"/>
          </a:xfrm>
        </p:grpSpPr>
        <p:pic>
          <p:nvPicPr>
            <p:cNvPr id="1560" name="Google Shape;1560;p230"/>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61" name="Google Shape;1561;p230"/>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62" name="Google Shape;1562;p230"/>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1563"/>
        <p:cNvGrpSpPr/>
        <p:nvPr/>
      </p:nvGrpSpPr>
      <p:grpSpPr>
        <a:xfrm>
          <a:off x="0" y="0"/>
          <a:ext cx="0" cy="0"/>
          <a:chOff x="0" y="0"/>
          <a:chExt cx="0" cy="0"/>
        </a:xfrm>
      </p:grpSpPr>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1564"/>
        <p:cNvGrpSpPr/>
        <p:nvPr/>
      </p:nvGrpSpPr>
      <p:grpSpPr>
        <a:xfrm>
          <a:off x="0" y="0"/>
          <a:ext cx="0" cy="0"/>
          <a:chOff x="0" y="0"/>
          <a:chExt cx="0" cy="0"/>
        </a:xfrm>
      </p:grpSpPr>
      <p:sp>
        <p:nvSpPr>
          <p:cNvPr id="1565" name="Google Shape;1565;p232"/>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232"/>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567" name="Google Shape;1567;p232"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1568"/>
        <p:cNvGrpSpPr/>
        <p:nvPr/>
      </p:nvGrpSpPr>
      <p:grpSpPr>
        <a:xfrm>
          <a:off x="0" y="0"/>
          <a:ext cx="0" cy="0"/>
          <a:chOff x="0" y="0"/>
          <a:chExt cx="0" cy="0"/>
        </a:xfrm>
      </p:grpSpPr>
      <p:sp>
        <p:nvSpPr>
          <p:cNvPr id="1569" name="Google Shape;1569;p233"/>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233"/>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1571"/>
        <p:cNvGrpSpPr/>
        <p:nvPr/>
      </p:nvGrpSpPr>
      <p:grpSpPr>
        <a:xfrm>
          <a:off x="0" y="0"/>
          <a:ext cx="0" cy="0"/>
          <a:chOff x="0" y="0"/>
          <a:chExt cx="0" cy="0"/>
        </a:xfrm>
      </p:grpSpPr>
      <p:sp>
        <p:nvSpPr>
          <p:cNvPr id="1572" name="Google Shape;1572;p234"/>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234"/>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4" name="Google Shape;1574;p234"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1575"/>
        <p:cNvGrpSpPr/>
        <p:nvPr/>
      </p:nvGrpSpPr>
      <p:grpSpPr>
        <a:xfrm>
          <a:off x="0" y="0"/>
          <a:ext cx="0" cy="0"/>
          <a:chOff x="0" y="0"/>
          <a:chExt cx="0" cy="0"/>
        </a:xfrm>
      </p:grpSpPr>
      <p:sp>
        <p:nvSpPr>
          <p:cNvPr id="1576" name="Google Shape;1576;p235"/>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235"/>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8" name="Google Shape;1578;p235"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579"/>
        <p:cNvGrpSpPr/>
        <p:nvPr/>
      </p:nvGrpSpPr>
      <p:grpSpPr>
        <a:xfrm>
          <a:off x="0" y="0"/>
          <a:ext cx="0" cy="0"/>
          <a:chOff x="0" y="0"/>
          <a:chExt cx="0" cy="0"/>
        </a:xfrm>
      </p:grpSpPr>
      <p:pic>
        <p:nvPicPr>
          <p:cNvPr id="1580" name="Google Shape;1580;p236"/>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581" name="Google Shape;1581;p236"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pic>
        <p:nvPicPr>
          <p:cNvPr id="1582" name="Google Shape;1582;p23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583"/>
        <p:cNvGrpSpPr/>
        <p:nvPr/>
      </p:nvGrpSpPr>
      <p:grpSpPr>
        <a:xfrm>
          <a:off x="0" y="0"/>
          <a:ext cx="0" cy="0"/>
          <a:chOff x="0" y="0"/>
          <a:chExt cx="0" cy="0"/>
        </a:xfrm>
      </p:grpSpPr>
      <p:pic>
        <p:nvPicPr>
          <p:cNvPr id="1584" name="Google Shape;1584;p237"/>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585" name="Google Shape;1585;p237"/>
          <p:cNvGrpSpPr/>
          <p:nvPr/>
        </p:nvGrpSpPr>
        <p:grpSpPr>
          <a:xfrm>
            <a:off x="1920065" y="4125666"/>
            <a:ext cx="621097" cy="881631"/>
            <a:chOff x="723336" y="4484318"/>
            <a:chExt cx="1333398" cy="1893131"/>
          </a:xfrm>
        </p:grpSpPr>
        <p:pic>
          <p:nvPicPr>
            <p:cNvPr id="1586" name="Google Shape;1586;p237"/>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587" name="Google Shape;1587;p237"/>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588" name="Google Shape;1588;p237"/>
          <p:cNvGrpSpPr/>
          <p:nvPr/>
        </p:nvGrpSpPr>
        <p:grpSpPr>
          <a:xfrm>
            <a:off x="1837" y="3344224"/>
            <a:ext cx="1378443" cy="1604720"/>
            <a:chOff x="1082246" y="4738045"/>
            <a:chExt cx="1890350" cy="2201262"/>
          </a:xfrm>
        </p:grpSpPr>
        <p:pic>
          <p:nvPicPr>
            <p:cNvPr id="1589" name="Google Shape;1589;p237"/>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590" name="Google Shape;1590;p237"/>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591" name="Google Shape;1591;p237"/>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592" name="Google Shape;1592;p237"/>
          <p:cNvGrpSpPr/>
          <p:nvPr/>
        </p:nvGrpSpPr>
        <p:grpSpPr>
          <a:xfrm>
            <a:off x="1087090" y="4031404"/>
            <a:ext cx="1000315" cy="952081"/>
            <a:chOff x="2666809" y="5395728"/>
            <a:chExt cx="1333398" cy="1269442"/>
          </a:xfrm>
        </p:grpSpPr>
        <p:pic>
          <p:nvPicPr>
            <p:cNvPr id="1593" name="Google Shape;1593;p237"/>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594" name="Google Shape;1594;p237"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595" name="Google Shape;1595;p237"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pic>
        <p:nvPicPr>
          <p:cNvPr id="1596" name="Google Shape;1596;p237"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597"/>
        <p:cNvGrpSpPr/>
        <p:nvPr/>
      </p:nvGrpSpPr>
      <p:grpSpPr>
        <a:xfrm>
          <a:off x="0" y="0"/>
          <a:ext cx="0" cy="0"/>
          <a:chOff x="0" y="0"/>
          <a:chExt cx="0" cy="0"/>
        </a:xfrm>
      </p:grpSpPr>
      <p:pic>
        <p:nvPicPr>
          <p:cNvPr id="1598" name="Google Shape;1598;p238"/>
          <p:cNvPicPr preferRelativeResize="0"/>
          <p:nvPr/>
        </p:nvPicPr>
        <p:blipFill rotWithShape="1">
          <a:blip r:embed="rId2">
            <a:alphaModFix/>
          </a:blip>
          <a:srcRect/>
          <a:stretch/>
        </p:blipFill>
        <p:spPr>
          <a:xfrm>
            <a:off x="0" y="0"/>
            <a:ext cx="9144002" cy="5143501"/>
          </a:xfrm>
          <a:prstGeom prst="rect">
            <a:avLst/>
          </a:prstGeom>
          <a:noFill/>
          <a:ln>
            <a:noFill/>
          </a:ln>
        </p:spPr>
      </p:pic>
      <p:grpSp>
        <p:nvGrpSpPr>
          <p:cNvPr id="1599" name="Google Shape;1599;p238"/>
          <p:cNvGrpSpPr/>
          <p:nvPr/>
        </p:nvGrpSpPr>
        <p:grpSpPr>
          <a:xfrm>
            <a:off x="976536" y="3526102"/>
            <a:ext cx="1418141" cy="1650947"/>
            <a:chOff x="1082246" y="4738045"/>
            <a:chExt cx="1890350" cy="2201262"/>
          </a:xfrm>
        </p:grpSpPr>
        <p:pic>
          <p:nvPicPr>
            <p:cNvPr id="1600" name="Google Shape;1600;p238"/>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601" name="Google Shape;1601;p238"/>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602" name="Google Shape;1602;p238"/>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603" name="Google Shape;1603;p238"/>
          <p:cNvGrpSpPr/>
          <p:nvPr/>
        </p:nvGrpSpPr>
        <p:grpSpPr>
          <a:xfrm>
            <a:off x="2621696" y="3790418"/>
            <a:ext cx="1000315" cy="952081"/>
            <a:chOff x="2666809" y="5395728"/>
            <a:chExt cx="1333398" cy="1269442"/>
          </a:xfrm>
        </p:grpSpPr>
        <p:pic>
          <p:nvPicPr>
            <p:cNvPr id="1604" name="Google Shape;1604;p238"/>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605" name="Google Shape;1605;p238"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606" name="Google Shape;1606;p238"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607"/>
        <p:cNvGrpSpPr/>
        <p:nvPr/>
      </p:nvGrpSpPr>
      <p:grpSpPr>
        <a:xfrm>
          <a:off x="0" y="0"/>
          <a:ext cx="0" cy="0"/>
          <a:chOff x="0" y="0"/>
          <a:chExt cx="0" cy="0"/>
        </a:xfrm>
      </p:grpSpPr>
      <p:pic>
        <p:nvPicPr>
          <p:cNvPr id="1608" name="Google Shape;1608;p239"/>
          <p:cNvPicPr preferRelativeResize="0"/>
          <p:nvPr/>
        </p:nvPicPr>
        <p:blipFill rotWithShape="1">
          <a:blip r:embed="rId2">
            <a:alphaModFix/>
          </a:blip>
          <a:srcRect/>
          <a:stretch/>
        </p:blipFill>
        <p:spPr>
          <a:xfrm>
            <a:off x="1" y="670"/>
            <a:ext cx="9141615" cy="5142158"/>
          </a:xfrm>
          <a:prstGeom prst="rect">
            <a:avLst/>
          </a:prstGeom>
          <a:noFill/>
          <a:ln>
            <a:noFill/>
          </a:ln>
        </p:spPr>
      </p:pic>
      <p:pic>
        <p:nvPicPr>
          <p:cNvPr id="1609" name="Google Shape;1609;p239"/>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610" name="Google Shape;1610;p239"/>
          <p:cNvPicPr preferRelativeResize="0"/>
          <p:nvPr/>
        </p:nvPicPr>
        <p:blipFill rotWithShape="1">
          <a:blip r:embed="rId4">
            <a:alphaModFix/>
          </a:blip>
          <a:srcRect/>
          <a:stretch/>
        </p:blipFill>
        <p:spPr>
          <a:xfrm>
            <a:off x="7388132" y="1446876"/>
            <a:ext cx="394433" cy="86058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20" name="Google Shape;20;p3"/>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 name="Google Shape;21;p3"/>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 name="Google Shape;22;p3"/>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 name="Google Shape;23;p3"/>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9"/>
        <p:cNvGrpSpPr/>
        <p:nvPr/>
      </p:nvGrpSpPr>
      <p:grpSpPr>
        <a:xfrm>
          <a:off x="0" y="0"/>
          <a:ext cx="0" cy="0"/>
          <a:chOff x="0" y="0"/>
          <a:chExt cx="0" cy="0"/>
        </a:xfrm>
      </p:grpSpPr>
      <p:pic>
        <p:nvPicPr>
          <p:cNvPr id="130" name="Google Shape;130;p2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 name="Google Shape;131;p2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 name="Google Shape;132;p21"/>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 name="Google Shape;133;p21"/>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 name="Google Shape;134;p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611"/>
        <p:cNvGrpSpPr/>
        <p:nvPr/>
      </p:nvGrpSpPr>
      <p:grpSpPr>
        <a:xfrm>
          <a:off x="0" y="0"/>
          <a:ext cx="0" cy="0"/>
          <a:chOff x="0" y="0"/>
          <a:chExt cx="0" cy="0"/>
        </a:xfrm>
      </p:grpSpPr>
      <p:pic>
        <p:nvPicPr>
          <p:cNvPr id="1612" name="Google Shape;1612;p240"/>
          <p:cNvPicPr preferRelativeResize="0"/>
          <p:nvPr/>
        </p:nvPicPr>
        <p:blipFill rotWithShape="1">
          <a:blip r:embed="rId2">
            <a:alphaModFix/>
          </a:blip>
          <a:srcRect/>
          <a:stretch/>
        </p:blipFill>
        <p:spPr>
          <a:xfrm>
            <a:off x="3" y="2457"/>
            <a:ext cx="9141610" cy="5142155"/>
          </a:xfrm>
          <a:prstGeom prst="rect">
            <a:avLst/>
          </a:prstGeom>
          <a:noFill/>
          <a:ln>
            <a:noFill/>
          </a:ln>
        </p:spPr>
      </p:pic>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613"/>
        <p:cNvGrpSpPr/>
        <p:nvPr/>
      </p:nvGrpSpPr>
      <p:grpSpPr>
        <a:xfrm>
          <a:off x="0" y="0"/>
          <a:ext cx="0" cy="0"/>
          <a:chOff x="0" y="0"/>
          <a:chExt cx="0" cy="0"/>
        </a:xfrm>
      </p:grpSpPr>
      <p:sp>
        <p:nvSpPr>
          <p:cNvPr id="1614" name="Google Shape;1614;p241"/>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15" name="Google Shape;1615;p241"/>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16" name="Google Shape;1616;p241"/>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617" name="Google Shape;1617;p241"/>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18" name="Google Shape;1618;p241"/>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19" name="Google Shape;1619;p241"/>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0" name="Google Shape;1620;p241"/>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1" name="Google Shape;1621;p241"/>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2" name="Google Shape;1622;p241"/>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3" name="Google Shape;1623;p241"/>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4" name="Google Shape;1624;p241"/>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25" name="Google Shape;1625;p241"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626"/>
        <p:cNvGrpSpPr/>
        <p:nvPr/>
      </p:nvGrpSpPr>
      <p:grpSpPr>
        <a:xfrm>
          <a:off x="0" y="0"/>
          <a:ext cx="0" cy="0"/>
          <a:chOff x="0" y="0"/>
          <a:chExt cx="0" cy="0"/>
        </a:xfrm>
      </p:grpSpPr>
      <p:sp>
        <p:nvSpPr>
          <p:cNvPr id="1627" name="Google Shape;1627;p242"/>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28" name="Google Shape;1628;p242"/>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9" name="Google Shape;1629;p242"/>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630" name="Google Shape;1630;p242"/>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31" name="Google Shape;1631;p242"/>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2" name="Google Shape;1632;p242"/>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3" name="Google Shape;1633;p242"/>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4" name="Google Shape;1634;p242"/>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5" name="Google Shape;1635;p242"/>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36" name="Google Shape;1636;p242"/>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7" name="Google Shape;1637;p242"/>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8" name="Google Shape;1638;p242"/>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39" name="Google Shape;1639;p242"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640"/>
        <p:cNvGrpSpPr/>
        <p:nvPr/>
      </p:nvGrpSpPr>
      <p:grpSpPr>
        <a:xfrm>
          <a:off x="0" y="0"/>
          <a:ext cx="0" cy="0"/>
          <a:chOff x="0" y="0"/>
          <a:chExt cx="0" cy="0"/>
        </a:xfrm>
      </p:grpSpPr>
      <p:sp>
        <p:nvSpPr>
          <p:cNvPr id="1641" name="Google Shape;1641;p243"/>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642" name="Google Shape;1642;p243"/>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643" name="Google Shape;1643;p243"/>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644" name="Google Shape;1644;p243"/>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645" name="Google Shape;1645;p243"/>
          <p:cNvGrpSpPr/>
          <p:nvPr/>
        </p:nvGrpSpPr>
        <p:grpSpPr>
          <a:xfrm>
            <a:off x="376433" y="-3469834"/>
            <a:ext cx="8391408" cy="12891345"/>
            <a:chOff x="501778" y="-4626445"/>
            <a:chExt cx="11185561" cy="17188459"/>
          </a:xfrm>
        </p:grpSpPr>
        <p:cxnSp>
          <p:nvCxnSpPr>
            <p:cNvPr id="1646" name="Google Shape;1646;p243"/>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7" name="Google Shape;1647;p243"/>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8" name="Google Shape;1648;p243"/>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649" name="Google Shape;1649;p243"/>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650" name="Google Shape;1650;p243"/>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1" name="Google Shape;1651;p243"/>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2" name="Google Shape;1652;p243"/>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3" name="Google Shape;1653;p243"/>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654" name="Google Shape;1654;p243"/>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655" name="Google Shape;1655;p243"/>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656" name="Google Shape;1656;p243"/>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657" name="Google Shape;1657;p243"/>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1658"/>
        <p:cNvGrpSpPr/>
        <p:nvPr/>
      </p:nvGrpSpPr>
      <p:grpSpPr>
        <a:xfrm>
          <a:off x="0" y="0"/>
          <a:ext cx="0" cy="0"/>
          <a:chOff x="0" y="0"/>
          <a:chExt cx="0" cy="0"/>
        </a:xfrm>
      </p:grpSpPr>
      <p:sp>
        <p:nvSpPr>
          <p:cNvPr id="1659" name="Google Shape;1659;p244"/>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1660" name="Google Shape;1660;p244"/>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Roboto"/>
                <a:ea typeface="Roboto"/>
                <a:cs typeface="Roboto"/>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1661"/>
        <p:cNvGrpSpPr/>
        <p:nvPr/>
      </p:nvGrpSpPr>
      <p:grpSpPr>
        <a:xfrm>
          <a:off x="0" y="0"/>
          <a:ext cx="0" cy="0"/>
          <a:chOff x="0" y="0"/>
          <a:chExt cx="0" cy="0"/>
        </a:xfrm>
      </p:grpSpPr>
      <p:sp>
        <p:nvSpPr>
          <p:cNvPr id="1662" name="Google Shape;1662;p245"/>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1663" name="Google Shape;1663;p245"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35"/>
        <p:cNvGrpSpPr/>
        <p:nvPr/>
      </p:nvGrpSpPr>
      <p:grpSpPr>
        <a:xfrm>
          <a:off x="0" y="0"/>
          <a:ext cx="0" cy="0"/>
          <a:chOff x="0" y="0"/>
          <a:chExt cx="0" cy="0"/>
        </a:xfrm>
      </p:grpSpPr>
      <p:pic>
        <p:nvPicPr>
          <p:cNvPr id="136" name="Google Shape;136;p2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7" name="Google Shape;137;p2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 name="Google Shape;138;p22"/>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 name="Google Shape;139;p22"/>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 name="Google Shape;140;p2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41"/>
        <p:cNvGrpSpPr/>
        <p:nvPr/>
      </p:nvGrpSpPr>
      <p:grpSpPr>
        <a:xfrm>
          <a:off x="0" y="0"/>
          <a:ext cx="0" cy="0"/>
          <a:chOff x="0" y="0"/>
          <a:chExt cx="0" cy="0"/>
        </a:xfrm>
      </p:grpSpPr>
      <p:pic>
        <p:nvPicPr>
          <p:cNvPr id="142" name="Google Shape;142;p23"/>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43" name="Google Shape;143;p23"/>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4" name="Google Shape;144;p23"/>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5" name="Google Shape;145;p2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46" name="Google Shape;146;p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47"/>
        <p:cNvGrpSpPr/>
        <p:nvPr/>
      </p:nvGrpSpPr>
      <p:grpSpPr>
        <a:xfrm>
          <a:off x="0" y="0"/>
          <a:ext cx="0" cy="0"/>
          <a:chOff x="0" y="0"/>
          <a:chExt cx="0" cy="0"/>
        </a:xfrm>
      </p:grpSpPr>
      <p:pic>
        <p:nvPicPr>
          <p:cNvPr id="148" name="Google Shape;148;p2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49" name="Google Shape;149;p24"/>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0" name="Google Shape;150;p24"/>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1" name="Google Shape;151;p2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2" name="Google Shape;152;p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53"/>
        <p:cNvGrpSpPr/>
        <p:nvPr/>
      </p:nvGrpSpPr>
      <p:grpSpPr>
        <a:xfrm>
          <a:off x="0" y="0"/>
          <a:ext cx="0" cy="0"/>
          <a:chOff x="0" y="0"/>
          <a:chExt cx="0" cy="0"/>
        </a:xfrm>
      </p:grpSpPr>
      <p:pic>
        <p:nvPicPr>
          <p:cNvPr id="154" name="Google Shape;154;p2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55" name="Google Shape;155;p2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6" name="Google Shape;156;p2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7" name="Google Shape;157;p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8" name="Google Shape;158;p2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59" name="Google Shape;159;p25"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60" name="Google Shape;160;p25"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61" name="Google Shape;161;p25"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62"/>
        <p:cNvGrpSpPr/>
        <p:nvPr/>
      </p:nvGrpSpPr>
      <p:grpSpPr>
        <a:xfrm>
          <a:off x="0" y="0"/>
          <a:ext cx="0" cy="0"/>
          <a:chOff x="0" y="0"/>
          <a:chExt cx="0" cy="0"/>
        </a:xfrm>
      </p:grpSpPr>
      <p:pic>
        <p:nvPicPr>
          <p:cNvPr id="163" name="Google Shape;163;p26"/>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64" name="Google Shape;164;p26"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65" name="Google Shape;165;p26"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66" name="Google Shape;166;p26"/>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7" name="Google Shape;167;p26"/>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8" name="Google Shape;168;p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69" name="Google Shape;169;p26"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70"/>
        <p:cNvGrpSpPr/>
        <p:nvPr/>
      </p:nvGrpSpPr>
      <p:grpSpPr>
        <a:xfrm>
          <a:off x="0" y="0"/>
          <a:ext cx="0" cy="0"/>
          <a:chOff x="0" y="0"/>
          <a:chExt cx="0" cy="0"/>
        </a:xfrm>
      </p:grpSpPr>
      <p:pic>
        <p:nvPicPr>
          <p:cNvPr id="171" name="Google Shape;171;p2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2" name="Google Shape;172;p27"/>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3" name="Google Shape;173;p27"/>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4" name="Google Shape;174;p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75"/>
        <p:cNvGrpSpPr/>
        <p:nvPr/>
      </p:nvGrpSpPr>
      <p:grpSpPr>
        <a:xfrm>
          <a:off x="0" y="0"/>
          <a:ext cx="0" cy="0"/>
          <a:chOff x="0" y="0"/>
          <a:chExt cx="0" cy="0"/>
        </a:xfrm>
      </p:grpSpPr>
      <p:pic>
        <p:nvPicPr>
          <p:cNvPr id="176" name="Google Shape;176;p2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7" name="Google Shape;177;p28"/>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9" name="Google Shape;179;p28"/>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80" name="Google Shape;180;p2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81"/>
        <p:cNvGrpSpPr/>
        <p:nvPr/>
      </p:nvGrpSpPr>
      <p:grpSpPr>
        <a:xfrm>
          <a:off x="0" y="0"/>
          <a:ext cx="0" cy="0"/>
          <a:chOff x="0" y="0"/>
          <a:chExt cx="0" cy="0"/>
        </a:xfrm>
      </p:grpSpPr>
      <p:pic>
        <p:nvPicPr>
          <p:cNvPr id="182" name="Google Shape;182;p2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3" name="Google Shape;183;p29"/>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84" name="Google Shape;184;p29"/>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85" name="Google Shape;185;p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86" name="Google Shape;186;p29"/>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87"/>
        <p:cNvGrpSpPr/>
        <p:nvPr/>
      </p:nvGrpSpPr>
      <p:grpSpPr>
        <a:xfrm>
          <a:off x="0" y="0"/>
          <a:ext cx="0" cy="0"/>
          <a:chOff x="0" y="0"/>
          <a:chExt cx="0" cy="0"/>
        </a:xfrm>
      </p:grpSpPr>
      <p:pic>
        <p:nvPicPr>
          <p:cNvPr id="188" name="Google Shape;188;p3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9" name="Google Shape;189;p30"/>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90" name="Google Shape;190;p30"/>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91" name="Google Shape;191;p30"/>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7" name="Google Shape;27;p4"/>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92"/>
        <p:cNvGrpSpPr/>
        <p:nvPr/>
      </p:nvGrpSpPr>
      <p:grpSpPr>
        <a:xfrm>
          <a:off x="0" y="0"/>
          <a:ext cx="0" cy="0"/>
          <a:chOff x="0" y="0"/>
          <a:chExt cx="0" cy="0"/>
        </a:xfrm>
      </p:grpSpPr>
      <p:pic>
        <p:nvPicPr>
          <p:cNvPr id="193" name="Google Shape;193;p31"/>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94" name="Google Shape;194;p31"/>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5" name="Google Shape;195;p31"/>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6" name="Google Shape;196;p31"/>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7" name="Google Shape;197;p31"/>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8" name="Google Shape;198;p31"/>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9" name="Google Shape;199;p31"/>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0" name="Google Shape;200;p31"/>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1" name="Google Shape;201;p31"/>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2" name="Google Shape;202;p31"/>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3" name="Google Shape;203;p31"/>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04" name="Google Shape;204;p31"/>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5" name="Google Shape;205;p31"/>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6" name="Google Shape;206;p31"/>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7" name="Google Shape;207;p31"/>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8" name="Google Shape;208;p31"/>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9" name="Google Shape;209;p31"/>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10" name="Google Shape;210;p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3" name="Google Shape;213;p32"/>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4" name="Google Shape;214;p32"/>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5" name="Google Shape;215;p3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6" name="Google Shape;216;p3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17" name="Google Shape;217;p32"/>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0" name="Google Shape;220;p33"/>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1" name="Google Shape;221;p33"/>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2" name="Google Shape;222;p33"/>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3" name="Google Shape;223;p33"/>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24" name="Google Shape;224;p33"/>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7" name="Google Shape;227;p34"/>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8" name="Google Shape;228;p34"/>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9" name="Google Shape;229;p34"/>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0" name="Google Shape;230;p3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33" name="Google Shape;233;p35"/>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4" name="Google Shape;234;p35"/>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5" name="Google Shape;235;p35"/>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6" name="Google Shape;236;p35"/>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7" name="Google Shape;237;p35"/>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238"/>
        <p:cNvGrpSpPr/>
        <p:nvPr/>
      </p:nvGrpSpPr>
      <p:grpSpPr>
        <a:xfrm>
          <a:off x="0" y="0"/>
          <a:ext cx="0" cy="0"/>
          <a:chOff x="0" y="0"/>
          <a:chExt cx="0" cy="0"/>
        </a:xfrm>
      </p:grpSpPr>
      <p:sp>
        <p:nvSpPr>
          <p:cNvPr id="239" name="Google Shape;239;p3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0" name="Google Shape;240;p36"/>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1" name="Google Shape;241;p36"/>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2" name="Google Shape;242;p36"/>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3" name="Google Shape;243;p3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44" name="Google Shape;244;p36"/>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5" name="Google Shape;245;p3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6" name="Google Shape;246;p36"/>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7" name="Google Shape;247;p36"/>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8" name="Google Shape;248;p36"/>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9" name="Google Shape;249;p36"/>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0" name="Google Shape;250;p36"/>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51" name="Google Shape;251;p3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252"/>
        <p:cNvGrpSpPr/>
        <p:nvPr/>
      </p:nvGrpSpPr>
      <p:grpSpPr>
        <a:xfrm>
          <a:off x="0" y="0"/>
          <a:ext cx="0" cy="0"/>
          <a:chOff x="0" y="0"/>
          <a:chExt cx="0" cy="0"/>
        </a:xfrm>
      </p:grpSpPr>
      <p:sp>
        <p:nvSpPr>
          <p:cNvPr id="253" name="Google Shape;253;p3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4" name="Google Shape;254;p3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55" name="Google Shape;255;p37"/>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6" name="Google Shape;256;p37"/>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7" name="Google Shape;257;p37"/>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58" name="Google Shape;258;p37"/>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9" name="Google Shape;259;p37"/>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0" name="Google Shape;260;p37"/>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1" name="Google Shape;261;p37"/>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2" name="Google Shape;262;p37"/>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3" name="Google Shape;263;p37"/>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64" name="Google Shape;264;p3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265"/>
        <p:cNvGrpSpPr/>
        <p:nvPr/>
      </p:nvGrpSpPr>
      <p:grpSpPr>
        <a:xfrm>
          <a:off x="0" y="0"/>
          <a:ext cx="0" cy="0"/>
          <a:chOff x="0" y="0"/>
          <a:chExt cx="0" cy="0"/>
        </a:xfrm>
      </p:grpSpPr>
      <p:sp>
        <p:nvSpPr>
          <p:cNvPr id="266" name="Google Shape;266;p38"/>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67" name="Google Shape;267;p38"/>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8" name="Google Shape;268;p38"/>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269" name="Google Shape;269;p38"/>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70" name="Google Shape;270;p38"/>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1" name="Google Shape;271;p38"/>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2" name="Google Shape;272;p38"/>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3" name="Google Shape;273;p38"/>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4" name="Google Shape;274;p38"/>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75" name="Google Shape;275;p38"/>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6" name="Google Shape;276;p38"/>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7" name="Google Shape;277;p38"/>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78" name="Google Shape;278;p38"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279"/>
        <p:cNvGrpSpPr/>
        <p:nvPr/>
      </p:nvGrpSpPr>
      <p:grpSpPr>
        <a:xfrm>
          <a:off x="0" y="0"/>
          <a:ext cx="0" cy="0"/>
          <a:chOff x="0" y="0"/>
          <a:chExt cx="0" cy="0"/>
        </a:xfrm>
      </p:grpSpPr>
      <p:sp>
        <p:nvSpPr>
          <p:cNvPr id="280" name="Google Shape;280;p39"/>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281" name="Google Shape;281;p39"/>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282" name="Google Shape;282;p39"/>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283" name="Google Shape;283;p39"/>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284" name="Google Shape;284;p39"/>
          <p:cNvGrpSpPr/>
          <p:nvPr/>
        </p:nvGrpSpPr>
        <p:grpSpPr>
          <a:xfrm>
            <a:off x="376433" y="-3469834"/>
            <a:ext cx="8391408" cy="12891345"/>
            <a:chOff x="501778" y="-4626445"/>
            <a:chExt cx="11185561" cy="17188459"/>
          </a:xfrm>
        </p:grpSpPr>
        <p:cxnSp>
          <p:nvCxnSpPr>
            <p:cNvPr id="285" name="Google Shape;285;p39"/>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6" name="Google Shape;286;p3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7" name="Google Shape;287;p3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288" name="Google Shape;288;p3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289" name="Google Shape;289;p3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0" name="Google Shape;290;p3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1" name="Google Shape;291;p3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2" name="Google Shape;292;p3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293" name="Google Shape;293;p39"/>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294" name="Google Shape;294;p3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295" name="Google Shape;295;p39"/>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296" name="Google Shape;296;p39"/>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97" name="Google Shape;297;p39"/>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298"/>
        <p:cNvGrpSpPr/>
        <p:nvPr/>
      </p:nvGrpSpPr>
      <p:grpSpPr>
        <a:xfrm>
          <a:off x="0" y="0"/>
          <a:ext cx="0" cy="0"/>
          <a:chOff x="0" y="0"/>
          <a:chExt cx="0" cy="0"/>
        </a:xfrm>
      </p:grpSpPr>
      <p:sp>
        <p:nvSpPr>
          <p:cNvPr id="299" name="Google Shape;299;p40"/>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300" name="Google Shape;300;p40"/>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01" name="Google Shape;301;p40"/>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28"/>
        <p:cNvGrpSpPr/>
        <p:nvPr/>
      </p:nvGrpSpPr>
      <p:grpSpPr>
        <a:xfrm>
          <a:off x="0" y="0"/>
          <a:ext cx="0" cy="0"/>
          <a:chOff x="0" y="0"/>
          <a:chExt cx="0" cy="0"/>
        </a:xfrm>
      </p:grpSpPr>
      <p:pic>
        <p:nvPicPr>
          <p:cNvPr id="29" name="Google Shape;29;p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30" name="Google Shape;30;p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1" name="Google Shape;31;p5"/>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2" name="Google Shape;32;p5"/>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33" name="Google Shape;33;p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_1">
    <p:bg>
      <p:bgPr>
        <a:solidFill>
          <a:schemeClr val="lt1"/>
        </a:solidFill>
        <a:effectLst/>
      </p:bgPr>
    </p:bg>
    <p:spTree>
      <p:nvGrpSpPr>
        <p:cNvPr id="1" name="Shape 302"/>
        <p:cNvGrpSpPr/>
        <p:nvPr/>
      </p:nvGrpSpPr>
      <p:grpSpPr>
        <a:xfrm>
          <a:off x="0" y="0"/>
          <a:ext cx="0" cy="0"/>
          <a:chOff x="0" y="0"/>
          <a:chExt cx="0" cy="0"/>
        </a:xfrm>
      </p:grpSpPr>
      <p:pic>
        <p:nvPicPr>
          <p:cNvPr id="303" name="Google Shape;303;p41"/>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304" name="Google Shape;304;p41"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305" name="Google Shape;305;p41"/>
          <p:cNvGrpSpPr/>
          <p:nvPr/>
        </p:nvGrpSpPr>
        <p:grpSpPr>
          <a:xfrm>
            <a:off x="547395" y="3801588"/>
            <a:ext cx="1629703" cy="1660293"/>
            <a:chOff x="1028459" y="5082988"/>
            <a:chExt cx="1928871" cy="1965542"/>
          </a:xfrm>
        </p:grpSpPr>
        <p:pic>
          <p:nvPicPr>
            <p:cNvPr id="306" name="Google Shape;306;p41"/>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307" name="Google Shape;307;p41"/>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308" name="Google Shape;308;p41"/>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309" name="Google Shape;309;p41"/>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310" name="Google Shape;310;p41"/>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311" name="Google Shape;311;p41"/>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312" name="Google Shape;312;p41"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313"/>
        <p:cNvGrpSpPr/>
        <p:nvPr/>
      </p:nvGrpSpPr>
      <p:grpSpPr>
        <a:xfrm>
          <a:off x="0" y="0"/>
          <a:ext cx="0" cy="0"/>
          <a:chOff x="0" y="0"/>
          <a:chExt cx="0" cy="0"/>
        </a:xfrm>
      </p:grpSpPr>
      <p:pic>
        <p:nvPicPr>
          <p:cNvPr id="314" name="Google Shape;314;p42"/>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315" name="Google Shape;315;p42"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316" name="Google Shape;316;p42"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317" name="Google Shape;317;p42"/>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8" name="Google Shape;318;p42"/>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9" name="Google Shape;319;p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320" name="Google Shape;320;p42"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3" name="Google Shape;323;p43"/>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324"/>
        <p:cNvGrpSpPr/>
        <p:nvPr/>
      </p:nvGrpSpPr>
      <p:grpSpPr>
        <a:xfrm>
          <a:off x="0" y="0"/>
          <a:ext cx="0" cy="0"/>
          <a:chOff x="0" y="0"/>
          <a:chExt cx="0" cy="0"/>
        </a:xfrm>
      </p:grpSpPr>
      <p:sp>
        <p:nvSpPr>
          <p:cNvPr id="325" name="Google Shape;325;p44"/>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6" name="Google Shape;326;p44"/>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327"/>
        <p:cNvGrpSpPr/>
        <p:nvPr/>
      </p:nvGrpSpPr>
      <p:grpSpPr>
        <a:xfrm>
          <a:off x="0" y="0"/>
          <a:ext cx="0" cy="0"/>
          <a:chOff x="0" y="0"/>
          <a:chExt cx="0" cy="0"/>
        </a:xfrm>
      </p:grpSpPr>
      <p:pic>
        <p:nvPicPr>
          <p:cNvPr id="328" name="Google Shape;328;p45"/>
          <p:cNvPicPr preferRelativeResize="0"/>
          <p:nvPr/>
        </p:nvPicPr>
        <p:blipFill/>
        <p:spPr>
          <a:xfrm>
            <a:off x="1191" y="1193"/>
            <a:ext cx="1200" cy="1200"/>
          </a:xfrm>
          <a:prstGeom prst="rect">
            <a:avLst/>
          </a:prstGeom>
          <a:solidFill>
            <a:srgbClr val="FFFFFF"/>
          </a:solidFill>
          <a:ln>
            <a:noFill/>
          </a:ln>
        </p:spPr>
      </p:pic>
      <p:sp>
        <p:nvSpPr>
          <p:cNvPr id="329" name="Google Shape;329;p45"/>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330" name="Google Shape;330;p45"/>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1" name="Google Shape;331;p45"/>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2" name="Google Shape;332;p45"/>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33"/>
        <p:cNvGrpSpPr/>
        <p:nvPr/>
      </p:nvGrpSpPr>
      <p:grpSpPr>
        <a:xfrm>
          <a:off x="0" y="0"/>
          <a:ext cx="0" cy="0"/>
          <a:chOff x="0" y="0"/>
          <a:chExt cx="0" cy="0"/>
        </a:xfrm>
      </p:grpSpPr>
      <p:sp>
        <p:nvSpPr>
          <p:cNvPr id="334" name="Google Shape;334;p46"/>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5" name="Google Shape;335;p46"/>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6" name="Google Shape;336;p46"/>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337"/>
        <p:cNvGrpSpPr/>
        <p:nvPr/>
      </p:nvGrpSpPr>
      <p:grpSpPr>
        <a:xfrm>
          <a:off x="0" y="0"/>
          <a:ext cx="0" cy="0"/>
          <a:chOff x="0" y="0"/>
          <a:chExt cx="0" cy="0"/>
        </a:xfrm>
      </p:grpSpPr>
      <p:sp>
        <p:nvSpPr>
          <p:cNvPr id="338" name="Google Shape;338;p47"/>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342"/>
        <p:cNvGrpSpPr/>
        <p:nvPr/>
      </p:nvGrpSpPr>
      <p:grpSpPr>
        <a:xfrm>
          <a:off x="0" y="0"/>
          <a:ext cx="0" cy="0"/>
          <a:chOff x="0" y="0"/>
          <a:chExt cx="0" cy="0"/>
        </a:xfrm>
      </p:grpSpPr>
      <p:sp>
        <p:nvSpPr>
          <p:cNvPr id="343" name="Google Shape;343;p4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4" name="Google Shape;344;p4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
        <p:nvSpPr>
          <p:cNvPr id="345" name="Google Shape;345;p4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346"/>
        <p:cNvGrpSpPr/>
        <p:nvPr/>
      </p:nvGrpSpPr>
      <p:grpSpPr>
        <a:xfrm>
          <a:off x="0" y="0"/>
          <a:ext cx="0" cy="0"/>
          <a:chOff x="0" y="0"/>
          <a:chExt cx="0" cy="0"/>
        </a:xfrm>
      </p:grpSpPr>
      <p:sp>
        <p:nvSpPr>
          <p:cNvPr id="347" name="Google Shape;347;p5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8" name="Google Shape;348;p50"/>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349" name="Google Shape;349;p5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0" name="Google Shape;350;p50" descr="pasted-image.pdf"/>
          <p:cNvPicPr preferRelativeResize="0"/>
          <p:nvPr/>
        </p:nvPicPr>
        <p:blipFill rotWithShape="1">
          <a:blip r:embed="rId3">
            <a:alphaModFix/>
          </a:blip>
          <a:srcRect/>
          <a:stretch/>
        </p:blipFill>
        <p:spPr>
          <a:xfrm>
            <a:off x="518325" y="441225"/>
            <a:ext cx="735159" cy="515316"/>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351"/>
        <p:cNvGrpSpPr/>
        <p:nvPr/>
      </p:nvGrpSpPr>
      <p:grpSpPr>
        <a:xfrm>
          <a:off x="0" y="0"/>
          <a:ext cx="0" cy="0"/>
          <a:chOff x="0" y="0"/>
          <a:chExt cx="0" cy="0"/>
        </a:xfrm>
      </p:grpSpPr>
      <p:sp>
        <p:nvSpPr>
          <p:cNvPr id="352" name="Google Shape;352;p51"/>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3" name="Google Shape;353;p51"/>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4" name="Google Shape;354;p51"/>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5" name="Google Shape;355;p5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34"/>
        <p:cNvGrpSpPr/>
        <p:nvPr/>
      </p:nvGrpSpPr>
      <p:grpSpPr>
        <a:xfrm>
          <a:off x="0" y="0"/>
          <a:ext cx="0" cy="0"/>
          <a:chOff x="0" y="0"/>
          <a:chExt cx="0" cy="0"/>
        </a:xfrm>
      </p:grpSpPr>
      <p:pic>
        <p:nvPicPr>
          <p:cNvPr id="35" name="Google Shape;35;p6"/>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36" name="Google Shape;36;p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7" name="Google Shape;37;p6"/>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8" name="Google Shape;38;p6"/>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39" name="Google Shape;39;p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356"/>
        <p:cNvGrpSpPr/>
        <p:nvPr/>
      </p:nvGrpSpPr>
      <p:grpSpPr>
        <a:xfrm>
          <a:off x="0" y="0"/>
          <a:ext cx="0" cy="0"/>
          <a:chOff x="0" y="0"/>
          <a:chExt cx="0" cy="0"/>
        </a:xfrm>
      </p:grpSpPr>
      <p:sp>
        <p:nvSpPr>
          <p:cNvPr id="357" name="Google Shape;357;p52"/>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8" name="Google Shape;358;p52"/>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9" name="Google Shape;359;p52"/>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60" name="Google Shape;360;p52"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361"/>
        <p:cNvGrpSpPr/>
        <p:nvPr/>
      </p:nvGrpSpPr>
      <p:grpSpPr>
        <a:xfrm>
          <a:off x="0" y="0"/>
          <a:ext cx="0" cy="0"/>
          <a:chOff x="0" y="0"/>
          <a:chExt cx="0" cy="0"/>
        </a:xfrm>
      </p:grpSpPr>
      <p:sp>
        <p:nvSpPr>
          <p:cNvPr id="362" name="Google Shape;362;p53"/>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53"/>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364"/>
        <p:cNvGrpSpPr/>
        <p:nvPr/>
      </p:nvGrpSpPr>
      <p:grpSpPr>
        <a:xfrm>
          <a:off x="0" y="0"/>
          <a:ext cx="0" cy="0"/>
          <a:chOff x="0" y="0"/>
          <a:chExt cx="0" cy="0"/>
        </a:xfrm>
      </p:grpSpPr>
      <p:pic>
        <p:nvPicPr>
          <p:cNvPr id="365" name="Google Shape;365;p54"/>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66" name="Google Shape;366;p5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367"/>
        <p:cNvGrpSpPr/>
        <p:nvPr/>
      </p:nvGrpSpPr>
      <p:grpSpPr>
        <a:xfrm>
          <a:off x="0" y="0"/>
          <a:ext cx="0" cy="0"/>
          <a:chOff x="0" y="0"/>
          <a:chExt cx="0" cy="0"/>
        </a:xfrm>
      </p:grpSpPr>
      <p:pic>
        <p:nvPicPr>
          <p:cNvPr id="368" name="Google Shape;368;p55"/>
          <p:cNvPicPr preferRelativeResize="0"/>
          <p:nvPr/>
        </p:nvPicPr>
        <p:blipFill rotWithShape="1">
          <a:blip r:embed="rId2">
            <a:alphaModFix/>
          </a:blip>
          <a:srcRect/>
          <a:stretch/>
        </p:blipFill>
        <p:spPr>
          <a:xfrm>
            <a:off x="0" y="1368"/>
            <a:ext cx="9139235" cy="5140819"/>
          </a:xfrm>
          <a:prstGeom prst="rect">
            <a:avLst/>
          </a:prstGeom>
          <a:noFill/>
          <a:ln>
            <a:noFill/>
          </a:ln>
        </p:spPr>
      </p:pic>
      <p:pic>
        <p:nvPicPr>
          <p:cNvPr id="369" name="Google Shape;369;p55"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370"/>
        <p:cNvGrpSpPr/>
        <p:nvPr/>
      </p:nvGrpSpPr>
      <p:grpSpPr>
        <a:xfrm>
          <a:off x="0" y="0"/>
          <a:ext cx="0" cy="0"/>
          <a:chOff x="0" y="0"/>
          <a:chExt cx="0" cy="0"/>
        </a:xfrm>
      </p:grpSpPr>
      <p:pic>
        <p:nvPicPr>
          <p:cNvPr id="371" name="Google Shape;371;p56"/>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72" name="Google Shape;372;p5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373"/>
        <p:cNvGrpSpPr/>
        <p:nvPr/>
      </p:nvGrpSpPr>
      <p:grpSpPr>
        <a:xfrm>
          <a:off x="0" y="0"/>
          <a:ext cx="0" cy="0"/>
          <a:chOff x="0" y="0"/>
          <a:chExt cx="0" cy="0"/>
        </a:xfrm>
      </p:grpSpPr>
      <p:pic>
        <p:nvPicPr>
          <p:cNvPr id="374" name="Google Shape;374;p57"/>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375" name="Google Shape;375;p5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376"/>
        <p:cNvGrpSpPr/>
        <p:nvPr/>
      </p:nvGrpSpPr>
      <p:grpSpPr>
        <a:xfrm>
          <a:off x="0" y="0"/>
          <a:ext cx="0" cy="0"/>
          <a:chOff x="0" y="0"/>
          <a:chExt cx="0" cy="0"/>
        </a:xfrm>
      </p:grpSpPr>
      <p:pic>
        <p:nvPicPr>
          <p:cNvPr id="377" name="Google Shape;377;p58"/>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78" name="Google Shape;378;p58"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379"/>
        <p:cNvGrpSpPr/>
        <p:nvPr/>
      </p:nvGrpSpPr>
      <p:grpSpPr>
        <a:xfrm>
          <a:off x="0" y="0"/>
          <a:ext cx="0" cy="0"/>
          <a:chOff x="0" y="0"/>
          <a:chExt cx="0" cy="0"/>
        </a:xfrm>
      </p:grpSpPr>
      <p:pic>
        <p:nvPicPr>
          <p:cNvPr id="380" name="Google Shape;380;p59"/>
          <p:cNvPicPr preferRelativeResize="0"/>
          <p:nvPr/>
        </p:nvPicPr>
        <p:blipFill rotWithShape="1">
          <a:blip r:embed="rId2">
            <a:alphaModFix/>
          </a:blip>
          <a:srcRect/>
          <a:stretch/>
        </p:blipFill>
        <p:spPr>
          <a:xfrm flipH="1">
            <a:off x="4760" y="0"/>
            <a:ext cx="9141622" cy="5142162"/>
          </a:xfrm>
          <a:prstGeom prst="rect">
            <a:avLst/>
          </a:prstGeom>
          <a:noFill/>
          <a:ln>
            <a:noFill/>
          </a:ln>
        </p:spPr>
      </p:pic>
      <p:pic>
        <p:nvPicPr>
          <p:cNvPr id="381" name="Google Shape;381;p59"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382"/>
        <p:cNvGrpSpPr/>
        <p:nvPr/>
      </p:nvGrpSpPr>
      <p:grpSpPr>
        <a:xfrm>
          <a:off x="0" y="0"/>
          <a:ext cx="0" cy="0"/>
          <a:chOff x="0" y="0"/>
          <a:chExt cx="0" cy="0"/>
        </a:xfrm>
      </p:grpSpPr>
      <p:pic>
        <p:nvPicPr>
          <p:cNvPr id="383" name="Google Shape;383;p60"/>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84" name="Google Shape;384;p60"/>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385" name="Google Shape;385;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386" name="Google Shape;386;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387" name="Google Shape;387;p60"/>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388" name="Google Shape;388;p60" descr="pasted-image.pdf"/>
          <p:cNvPicPr preferRelativeResize="0"/>
          <p:nvPr/>
        </p:nvPicPr>
        <p:blipFill rotWithShape="1">
          <a:blip r:embed="rId5">
            <a:alphaModFix/>
          </a:blip>
          <a:srcRect/>
          <a:stretch/>
        </p:blipFill>
        <p:spPr>
          <a:xfrm>
            <a:off x="8275084" y="424094"/>
            <a:ext cx="475724" cy="333467"/>
          </a:xfrm>
          <a:prstGeom prst="rect">
            <a:avLst/>
          </a:prstGeom>
          <a:noFill/>
          <a:ln>
            <a:noFill/>
          </a:ln>
        </p:spPr>
      </p:pic>
      <p:sp>
        <p:nvSpPr>
          <p:cNvPr id="389" name="Google Shape;389;p60"/>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390"/>
        <p:cNvGrpSpPr/>
        <p:nvPr/>
      </p:nvGrpSpPr>
      <p:grpSpPr>
        <a:xfrm>
          <a:off x="0" y="0"/>
          <a:ext cx="0" cy="0"/>
          <a:chOff x="0" y="0"/>
          <a:chExt cx="0" cy="0"/>
        </a:xfrm>
      </p:grpSpPr>
      <p:pic>
        <p:nvPicPr>
          <p:cNvPr id="391" name="Google Shape;391;p61"/>
          <p:cNvPicPr preferRelativeResize="0"/>
          <p:nvPr/>
        </p:nvPicPr>
        <p:blipFill rotWithShape="1">
          <a:blip r:embed="rId2">
            <a:alphaModFix/>
          </a:blip>
          <a:srcRect/>
          <a:stretch/>
        </p:blipFill>
        <p:spPr>
          <a:xfrm>
            <a:off x="3" y="12582"/>
            <a:ext cx="9139228" cy="5140819"/>
          </a:xfrm>
          <a:prstGeom prst="rect">
            <a:avLst/>
          </a:prstGeom>
          <a:solidFill>
            <a:srgbClr val="032E61"/>
          </a:solidFill>
          <a:ln>
            <a:noFill/>
          </a:ln>
          <a:effectLst>
            <a:outerShdw blurRad="50800" dist="12700" dir="16200000" rotWithShape="0">
              <a:srgbClr val="000000">
                <a:alpha val="28630"/>
              </a:srgbClr>
            </a:outerShdw>
          </a:effectLst>
        </p:spPr>
      </p:pic>
      <p:pic>
        <p:nvPicPr>
          <p:cNvPr id="392" name="Google Shape;392;p61"/>
          <p:cNvPicPr preferRelativeResize="0"/>
          <p:nvPr/>
        </p:nvPicPr>
        <p:blipFill rotWithShape="1">
          <a:blip r:embed="rId3">
            <a:alphaModFix/>
          </a:blip>
          <a:srcRect/>
          <a:stretch/>
        </p:blipFill>
        <p:spPr>
          <a:xfrm rot="119999" flipH="1">
            <a:off x="160324" y="3171898"/>
            <a:ext cx="1166610" cy="1498772"/>
          </a:xfrm>
          <a:prstGeom prst="rect">
            <a:avLst/>
          </a:prstGeom>
          <a:noFill/>
          <a:ln>
            <a:noFill/>
          </a:ln>
        </p:spPr>
      </p:pic>
      <p:pic>
        <p:nvPicPr>
          <p:cNvPr id="393" name="Google Shape;393;p61"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40"/>
        <p:cNvGrpSpPr/>
        <p:nvPr/>
      </p:nvGrpSpPr>
      <p:grpSpPr>
        <a:xfrm>
          <a:off x="0" y="0"/>
          <a:ext cx="0" cy="0"/>
          <a:chOff x="0" y="0"/>
          <a:chExt cx="0" cy="0"/>
        </a:xfrm>
      </p:grpSpPr>
      <p:pic>
        <p:nvPicPr>
          <p:cNvPr id="41" name="Google Shape;41;p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42" name="Google Shape;42;p7"/>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3" name="Google Shape;43;p7"/>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44" name="Google Shape;44;p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394"/>
        <p:cNvGrpSpPr/>
        <p:nvPr/>
      </p:nvGrpSpPr>
      <p:grpSpPr>
        <a:xfrm>
          <a:off x="0" y="0"/>
          <a:ext cx="0" cy="0"/>
          <a:chOff x="0" y="0"/>
          <a:chExt cx="0" cy="0"/>
        </a:xfrm>
      </p:grpSpPr>
      <p:pic>
        <p:nvPicPr>
          <p:cNvPr id="395" name="Google Shape;395;p62"/>
          <p:cNvPicPr preferRelativeResize="0"/>
          <p:nvPr/>
        </p:nvPicPr>
        <p:blipFill rotWithShape="1">
          <a:blip r:embed="rId2">
            <a:alphaModFix/>
          </a:blip>
          <a:srcRect/>
          <a:stretch/>
        </p:blipFill>
        <p:spPr>
          <a:xfrm>
            <a:off x="0" y="1340"/>
            <a:ext cx="9139235" cy="5140819"/>
          </a:xfrm>
          <a:prstGeom prst="rect">
            <a:avLst/>
          </a:prstGeom>
          <a:noFill/>
          <a:ln>
            <a:noFill/>
          </a:ln>
        </p:spPr>
      </p:pic>
      <p:pic>
        <p:nvPicPr>
          <p:cNvPr id="396" name="Google Shape;396;p62"/>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397" name="Google Shape;397;p62"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398"/>
        <p:cNvGrpSpPr/>
        <p:nvPr/>
      </p:nvGrpSpPr>
      <p:grpSpPr>
        <a:xfrm>
          <a:off x="0" y="0"/>
          <a:ext cx="0" cy="0"/>
          <a:chOff x="0" y="0"/>
          <a:chExt cx="0" cy="0"/>
        </a:xfrm>
      </p:grpSpPr>
      <p:pic>
        <p:nvPicPr>
          <p:cNvPr id="399" name="Google Shape;399;p63"/>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400" name="Google Shape;400;p63"/>
          <p:cNvPicPr preferRelativeResize="0"/>
          <p:nvPr/>
        </p:nvPicPr>
        <p:blipFill rotWithShape="1">
          <a:blip r:embed="rId3">
            <a:alphaModFix/>
          </a:blip>
          <a:srcRect/>
          <a:stretch/>
        </p:blipFill>
        <p:spPr>
          <a:xfrm flipH="1">
            <a:off x="584721" y="3957789"/>
            <a:ext cx="2217875" cy="1201349"/>
          </a:xfrm>
          <a:prstGeom prst="rect">
            <a:avLst/>
          </a:prstGeom>
          <a:noFill/>
          <a:ln>
            <a:noFill/>
          </a:ln>
        </p:spPr>
      </p:pic>
      <p:pic>
        <p:nvPicPr>
          <p:cNvPr id="401" name="Google Shape;401;p63"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402"/>
        <p:cNvGrpSpPr/>
        <p:nvPr/>
      </p:nvGrpSpPr>
      <p:grpSpPr>
        <a:xfrm>
          <a:off x="0" y="0"/>
          <a:ext cx="0" cy="0"/>
          <a:chOff x="0" y="0"/>
          <a:chExt cx="0" cy="0"/>
        </a:xfrm>
      </p:grpSpPr>
      <p:pic>
        <p:nvPicPr>
          <p:cNvPr id="403" name="Google Shape;403;p64"/>
          <p:cNvPicPr preferRelativeResize="0"/>
          <p:nvPr/>
        </p:nvPicPr>
        <p:blipFill rotWithShape="1">
          <a:blip r:embed="rId2">
            <a:alphaModFix/>
          </a:blip>
          <a:srcRect/>
          <a:stretch/>
        </p:blipFill>
        <p:spPr>
          <a:xfrm>
            <a:off x="0" y="674"/>
            <a:ext cx="9139238" cy="5140822"/>
          </a:xfrm>
          <a:prstGeom prst="rect">
            <a:avLst/>
          </a:prstGeom>
          <a:noFill/>
          <a:ln>
            <a:noFill/>
          </a:ln>
        </p:spPr>
      </p:pic>
      <p:pic>
        <p:nvPicPr>
          <p:cNvPr id="404" name="Google Shape;404;p6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405"/>
        <p:cNvGrpSpPr/>
        <p:nvPr/>
      </p:nvGrpSpPr>
      <p:grpSpPr>
        <a:xfrm>
          <a:off x="0" y="0"/>
          <a:ext cx="0" cy="0"/>
          <a:chOff x="0" y="0"/>
          <a:chExt cx="0" cy="0"/>
        </a:xfrm>
      </p:grpSpPr>
      <p:pic>
        <p:nvPicPr>
          <p:cNvPr id="406" name="Google Shape;406;p65"/>
          <p:cNvPicPr preferRelativeResize="0"/>
          <p:nvPr/>
        </p:nvPicPr>
        <p:blipFill rotWithShape="1">
          <a:blip r:embed="rId2">
            <a:alphaModFix/>
          </a:blip>
          <a:srcRect/>
          <a:stretch/>
        </p:blipFill>
        <p:spPr>
          <a:xfrm>
            <a:off x="0" y="670"/>
            <a:ext cx="9139235" cy="514081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407"/>
        <p:cNvGrpSpPr/>
        <p:nvPr/>
      </p:nvGrpSpPr>
      <p:grpSpPr>
        <a:xfrm>
          <a:off x="0" y="0"/>
          <a:ext cx="0" cy="0"/>
          <a:chOff x="0" y="0"/>
          <a:chExt cx="0" cy="0"/>
        </a:xfrm>
      </p:grpSpPr>
      <p:pic>
        <p:nvPicPr>
          <p:cNvPr id="408" name="Google Shape;408;p66"/>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409" name="Google Shape;409;p6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410"/>
        <p:cNvGrpSpPr/>
        <p:nvPr/>
      </p:nvGrpSpPr>
      <p:grpSpPr>
        <a:xfrm>
          <a:off x="0" y="0"/>
          <a:ext cx="0" cy="0"/>
          <a:chOff x="0" y="0"/>
          <a:chExt cx="0" cy="0"/>
        </a:xfrm>
      </p:grpSpPr>
      <p:pic>
        <p:nvPicPr>
          <p:cNvPr id="411" name="Google Shape;411;p67"/>
          <p:cNvPicPr preferRelativeResize="0"/>
          <p:nvPr/>
        </p:nvPicPr>
        <p:blipFill rotWithShape="1">
          <a:blip r:embed="rId2">
            <a:alphaModFix amt="78000"/>
          </a:blip>
          <a:srcRect/>
          <a:stretch/>
        </p:blipFill>
        <p:spPr>
          <a:xfrm>
            <a:off x="3" y="12582"/>
            <a:ext cx="9139228" cy="5140819"/>
          </a:xfrm>
          <a:prstGeom prst="rect">
            <a:avLst/>
          </a:prstGeom>
          <a:noFill/>
          <a:ln>
            <a:noFill/>
          </a:ln>
        </p:spPr>
      </p:pic>
      <p:pic>
        <p:nvPicPr>
          <p:cNvPr id="412" name="Google Shape;412;p6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413"/>
        <p:cNvGrpSpPr/>
        <p:nvPr/>
      </p:nvGrpSpPr>
      <p:grpSpPr>
        <a:xfrm>
          <a:off x="0" y="0"/>
          <a:ext cx="0" cy="0"/>
          <a:chOff x="0" y="0"/>
          <a:chExt cx="0" cy="0"/>
        </a:xfrm>
      </p:grpSpPr>
      <p:pic>
        <p:nvPicPr>
          <p:cNvPr id="414" name="Google Shape;414;p68"/>
          <p:cNvPicPr preferRelativeResize="0"/>
          <p:nvPr/>
        </p:nvPicPr>
        <p:blipFill rotWithShape="1">
          <a:blip r:embed="rId2">
            <a:alphaModFix/>
          </a:blip>
          <a:srcRect/>
          <a:stretch/>
        </p:blipFill>
        <p:spPr>
          <a:xfrm>
            <a:off x="-1" y="670"/>
            <a:ext cx="9139238" cy="5140822"/>
          </a:xfrm>
          <a:prstGeom prst="rect">
            <a:avLst/>
          </a:prstGeom>
          <a:noFill/>
          <a:ln>
            <a:noFill/>
          </a:ln>
        </p:spPr>
      </p:pic>
      <p:pic>
        <p:nvPicPr>
          <p:cNvPr id="415" name="Google Shape;415;p68"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416"/>
        <p:cNvGrpSpPr/>
        <p:nvPr/>
      </p:nvGrpSpPr>
      <p:grpSpPr>
        <a:xfrm>
          <a:off x="0" y="0"/>
          <a:ext cx="0" cy="0"/>
          <a:chOff x="0" y="0"/>
          <a:chExt cx="0" cy="0"/>
        </a:xfrm>
      </p:grpSpPr>
      <p:pic>
        <p:nvPicPr>
          <p:cNvPr id="417" name="Google Shape;417;p69"/>
          <p:cNvPicPr preferRelativeResize="0"/>
          <p:nvPr/>
        </p:nvPicPr>
        <p:blipFill rotWithShape="1">
          <a:blip r:embed="rId2">
            <a:alphaModFix/>
          </a:blip>
          <a:srcRect/>
          <a:stretch/>
        </p:blipFill>
        <p:spPr>
          <a:xfrm>
            <a:off x="-1" y="670"/>
            <a:ext cx="9139238" cy="5140822"/>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418"/>
        <p:cNvGrpSpPr/>
        <p:nvPr/>
      </p:nvGrpSpPr>
      <p:grpSpPr>
        <a:xfrm>
          <a:off x="0" y="0"/>
          <a:ext cx="0" cy="0"/>
          <a:chOff x="0" y="0"/>
          <a:chExt cx="0" cy="0"/>
        </a:xfrm>
      </p:grpSpPr>
      <p:pic>
        <p:nvPicPr>
          <p:cNvPr id="419" name="Google Shape;419;p70"/>
          <p:cNvPicPr preferRelativeResize="0"/>
          <p:nvPr/>
        </p:nvPicPr>
        <p:blipFill rotWithShape="1">
          <a:blip r:embed="rId2">
            <a:alphaModFix/>
          </a:blip>
          <a:srcRect/>
          <a:stretch/>
        </p:blipFill>
        <p:spPr>
          <a:xfrm>
            <a:off x="3" y="671"/>
            <a:ext cx="9139222" cy="5140813"/>
          </a:xfrm>
          <a:prstGeom prst="rect">
            <a:avLst/>
          </a:prstGeom>
          <a:noFill/>
          <a:ln>
            <a:noFill/>
          </a:ln>
        </p:spPr>
      </p:pic>
      <p:pic>
        <p:nvPicPr>
          <p:cNvPr id="420" name="Google Shape;420;p70"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421"/>
        <p:cNvGrpSpPr/>
        <p:nvPr/>
      </p:nvGrpSpPr>
      <p:grpSpPr>
        <a:xfrm>
          <a:off x="0" y="0"/>
          <a:ext cx="0" cy="0"/>
          <a:chOff x="0" y="0"/>
          <a:chExt cx="0" cy="0"/>
        </a:xfrm>
      </p:grpSpPr>
      <p:pic>
        <p:nvPicPr>
          <p:cNvPr id="422" name="Google Shape;422;p71"/>
          <p:cNvPicPr preferRelativeResize="0"/>
          <p:nvPr/>
        </p:nvPicPr>
        <p:blipFill rotWithShape="1">
          <a:blip r:embed="rId2">
            <a:alphaModFix/>
          </a:blip>
          <a:srcRect/>
          <a:stretch/>
        </p:blipFill>
        <p:spPr>
          <a:xfrm>
            <a:off x="-37547" y="-23569"/>
            <a:ext cx="9199730" cy="5174853"/>
          </a:xfrm>
          <a:prstGeom prst="rect">
            <a:avLst/>
          </a:prstGeom>
          <a:noFill/>
          <a:ln>
            <a:noFill/>
          </a:ln>
        </p:spPr>
      </p:pic>
      <p:pic>
        <p:nvPicPr>
          <p:cNvPr id="423" name="Google Shape;423;p71"/>
          <p:cNvPicPr preferRelativeResize="0"/>
          <p:nvPr/>
        </p:nvPicPr>
        <p:blipFill rotWithShape="1">
          <a:blip r:embed="rId3">
            <a:alphaModFix/>
          </a:blip>
          <a:srcRect/>
          <a:stretch/>
        </p:blipFill>
        <p:spPr>
          <a:xfrm>
            <a:off x="2682951" y="741218"/>
            <a:ext cx="3776131" cy="86222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45"/>
        <p:cNvGrpSpPr/>
        <p:nvPr/>
      </p:nvGrpSpPr>
      <p:grpSpPr>
        <a:xfrm>
          <a:off x="0" y="0"/>
          <a:ext cx="0" cy="0"/>
          <a:chOff x="0" y="0"/>
          <a:chExt cx="0" cy="0"/>
        </a:xfrm>
      </p:grpSpPr>
      <p:pic>
        <p:nvPicPr>
          <p:cNvPr id="46" name="Google Shape;46;p8"/>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47" name="Google Shape;47;p8"/>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8" name="Google Shape;48;p8"/>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 name="Google Shape;50;p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424"/>
        <p:cNvGrpSpPr/>
        <p:nvPr/>
      </p:nvGrpSpPr>
      <p:grpSpPr>
        <a:xfrm>
          <a:off x="0" y="0"/>
          <a:ext cx="0" cy="0"/>
          <a:chOff x="0" y="0"/>
          <a:chExt cx="0" cy="0"/>
        </a:xfrm>
      </p:grpSpPr>
      <p:pic>
        <p:nvPicPr>
          <p:cNvPr id="425" name="Google Shape;425;p72"/>
          <p:cNvPicPr preferRelativeResize="0"/>
          <p:nvPr/>
        </p:nvPicPr>
        <p:blipFill rotWithShape="1">
          <a:blip r:embed="rId2">
            <a:alphaModFix/>
          </a:blip>
          <a:srcRect/>
          <a:stretch/>
        </p:blipFill>
        <p:spPr>
          <a:xfrm>
            <a:off x="0" y="0"/>
            <a:ext cx="9139238" cy="5140822"/>
          </a:xfrm>
          <a:prstGeom prst="rect">
            <a:avLst/>
          </a:prstGeom>
          <a:noFill/>
          <a:ln>
            <a:noFill/>
          </a:ln>
        </p:spPr>
      </p:pic>
      <p:pic>
        <p:nvPicPr>
          <p:cNvPr id="426" name="Google Shape;426;p72"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grpSp>
        <p:nvGrpSpPr>
          <p:cNvPr id="427" name="Google Shape;427;p72"/>
          <p:cNvGrpSpPr/>
          <p:nvPr/>
        </p:nvGrpSpPr>
        <p:grpSpPr>
          <a:xfrm>
            <a:off x="547395" y="3801588"/>
            <a:ext cx="1629703" cy="1660293"/>
            <a:chOff x="1028459" y="5082988"/>
            <a:chExt cx="1928871" cy="1965542"/>
          </a:xfrm>
        </p:grpSpPr>
        <p:pic>
          <p:nvPicPr>
            <p:cNvPr id="428" name="Google Shape;428;p7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29" name="Google Shape;429;p7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30" name="Google Shape;430;p7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431" name="Google Shape;431;p7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2" name="Google Shape;432;p72"/>
          <p:cNvPicPr preferRelativeResize="0"/>
          <p:nvPr/>
        </p:nvPicPr>
        <p:blipFill rotWithShape="1">
          <a:blip r:embed="rId6">
            <a:alphaModFix/>
          </a:blip>
          <a:srcRect/>
          <a:stretch/>
        </p:blipFill>
        <p:spPr>
          <a:xfrm>
            <a:off x="2013075" y="4176296"/>
            <a:ext cx="512914" cy="691317"/>
          </a:xfrm>
          <a:prstGeom prst="rect">
            <a:avLst/>
          </a:prstGeom>
          <a:noFill/>
          <a:ln>
            <a:noFill/>
          </a:ln>
        </p:spPr>
      </p:pic>
      <p:pic>
        <p:nvPicPr>
          <p:cNvPr id="433" name="Google Shape;433;p7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34" name="Google Shape;434;p72" descr="Cloud-the-Goat---Grazing.png"/>
          <p:cNvPicPr preferRelativeResize="0"/>
          <p:nvPr/>
        </p:nvPicPr>
        <p:blipFill rotWithShape="1">
          <a:blip r:embed="rId7">
            <a:alphaModFix/>
          </a:blip>
          <a:srcRect/>
          <a:stretch/>
        </p:blipFill>
        <p:spPr>
          <a:xfrm flipH="1">
            <a:off x="369120" y="4275912"/>
            <a:ext cx="345324" cy="279050"/>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435"/>
        <p:cNvGrpSpPr/>
        <p:nvPr/>
      </p:nvGrpSpPr>
      <p:grpSpPr>
        <a:xfrm>
          <a:off x="0" y="0"/>
          <a:ext cx="0" cy="0"/>
          <a:chOff x="0" y="0"/>
          <a:chExt cx="0" cy="0"/>
        </a:xfrm>
      </p:grpSpPr>
      <p:pic>
        <p:nvPicPr>
          <p:cNvPr id="436" name="Google Shape;436;p73"/>
          <p:cNvPicPr preferRelativeResize="0"/>
          <p:nvPr/>
        </p:nvPicPr>
        <p:blipFill rotWithShape="1">
          <a:blip r:embed="rId2">
            <a:alphaModFix/>
          </a:blip>
          <a:srcRect/>
          <a:stretch/>
        </p:blipFill>
        <p:spPr>
          <a:xfrm>
            <a:off x="0" y="670"/>
            <a:ext cx="9139236" cy="5140820"/>
          </a:xfrm>
          <a:prstGeom prst="rect">
            <a:avLst/>
          </a:prstGeom>
          <a:noFill/>
          <a:ln>
            <a:noFill/>
          </a:ln>
        </p:spPr>
      </p:pic>
      <p:pic>
        <p:nvPicPr>
          <p:cNvPr id="437" name="Google Shape;437;p73"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pic>
        <p:nvPicPr>
          <p:cNvPr id="438" name="Google Shape;438;p73"/>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9" name="Google Shape;439;p73"/>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40" name="Google Shape;440;p73"/>
          <p:cNvPicPr preferRelativeResize="0"/>
          <p:nvPr/>
        </p:nvPicPr>
        <p:blipFill rotWithShape="1">
          <a:blip r:embed="rId5">
            <a:alphaModFix/>
          </a:blip>
          <a:srcRect/>
          <a:stretch/>
        </p:blipFill>
        <p:spPr>
          <a:xfrm>
            <a:off x="2013075" y="4176296"/>
            <a:ext cx="512914" cy="691317"/>
          </a:xfrm>
          <a:prstGeom prst="rect">
            <a:avLst/>
          </a:prstGeom>
          <a:noFill/>
          <a:ln>
            <a:noFill/>
          </a:ln>
        </p:spPr>
      </p:pic>
      <p:pic>
        <p:nvPicPr>
          <p:cNvPr id="441" name="Google Shape;441;p73" descr="Cloud-the-Goat---Grazing.png"/>
          <p:cNvPicPr preferRelativeResize="0"/>
          <p:nvPr/>
        </p:nvPicPr>
        <p:blipFill rotWithShape="1">
          <a:blip r:embed="rId6">
            <a:alphaModFix/>
          </a:blip>
          <a:srcRect/>
          <a:stretch/>
        </p:blipFill>
        <p:spPr>
          <a:xfrm flipH="1">
            <a:off x="369120" y="4275912"/>
            <a:ext cx="345324" cy="279050"/>
          </a:xfrm>
          <a:prstGeom prst="rect">
            <a:avLst/>
          </a:prstGeom>
          <a:noFill/>
          <a:ln>
            <a:noFill/>
          </a:ln>
        </p:spPr>
      </p:pic>
      <p:grpSp>
        <p:nvGrpSpPr>
          <p:cNvPr id="442" name="Google Shape;442;p73"/>
          <p:cNvGrpSpPr/>
          <p:nvPr/>
        </p:nvGrpSpPr>
        <p:grpSpPr>
          <a:xfrm>
            <a:off x="547395" y="3801588"/>
            <a:ext cx="1629703" cy="1660293"/>
            <a:chOff x="1028459" y="5082988"/>
            <a:chExt cx="1928871" cy="1965542"/>
          </a:xfrm>
        </p:grpSpPr>
        <p:pic>
          <p:nvPicPr>
            <p:cNvPr id="443" name="Google Shape;443;p73"/>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44" name="Google Shape;444;p73"/>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45" name="Google Shape;445;p73"/>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446"/>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447"/>
        <p:cNvGrpSpPr/>
        <p:nvPr/>
      </p:nvGrpSpPr>
      <p:grpSpPr>
        <a:xfrm>
          <a:off x="0" y="0"/>
          <a:ext cx="0" cy="0"/>
          <a:chOff x="0" y="0"/>
          <a:chExt cx="0" cy="0"/>
        </a:xfrm>
      </p:grpSpPr>
      <p:sp>
        <p:nvSpPr>
          <p:cNvPr id="448" name="Google Shape;448;p75"/>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449" name="Google Shape;449;p75"/>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Roboto"/>
                <a:ea typeface="Roboto"/>
                <a:cs typeface="Roboto"/>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450"/>
        <p:cNvGrpSpPr/>
        <p:nvPr/>
      </p:nvGrpSpPr>
      <p:grpSpPr>
        <a:xfrm>
          <a:off x="0" y="0"/>
          <a:ext cx="0" cy="0"/>
          <a:chOff x="0" y="0"/>
          <a:chExt cx="0" cy="0"/>
        </a:xfrm>
      </p:grpSpPr>
      <p:sp>
        <p:nvSpPr>
          <p:cNvPr id="451" name="Google Shape;451;p76"/>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452" name="Google Shape;452;p76"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453"/>
        <p:cNvGrpSpPr/>
        <p:nvPr/>
      </p:nvGrpSpPr>
      <p:grpSpPr>
        <a:xfrm>
          <a:off x="0" y="0"/>
          <a:ext cx="0" cy="0"/>
          <a:chOff x="0" y="0"/>
          <a:chExt cx="0" cy="0"/>
        </a:xfrm>
      </p:grpSpPr>
      <p:sp>
        <p:nvSpPr>
          <p:cNvPr id="454" name="Google Shape;454;p77"/>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7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456" name="Google Shape;456;p77"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457"/>
        <p:cNvGrpSpPr/>
        <p:nvPr/>
      </p:nvGrpSpPr>
      <p:grpSpPr>
        <a:xfrm>
          <a:off x="0" y="0"/>
          <a:ext cx="0" cy="0"/>
          <a:chOff x="0" y="0"/>
          <a:chExt cx="0" cy="0"/>
        </a:xfrm>
      </p:grpSpPr>
      <p:sp>
        <p:nvSpPr>
          <p:cNvPr id="458" name="Google Shape;458;p78"/>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78"/>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460"/>
        <p:cNvGrpSpPr/>
        <p:nvPr/>
      </p:nvGrpSpPr>
      <p:grpSpPr>
        <a:xfrm>
          <a:off x="0" y="0"/>
          <a:ext cx="0" cy="0"/>
          <a:chOff x="0" y="0"/>
          <a:chExt cx="0" cy="0"/>
        </a:xfrm>
      </p:grpSpPr>
      <p:sp>
        <p:nvSpPr>
          <p:cNvPr id="461" name="Google Shape;461;p79"/>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7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3" name="Google Shape;463;p7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464"/>
        <p:cNvGrpSpPr/>
        <p:nvPr/>
      </p:nvGrpSpPr>
      <p:grpSpPr>
        <a:xfrm>
          <a:off x="0" y="0"/>
          <a:ext cx="0" cy="0"/>
          <a:chOff x="0" y="0"/>
          <a:chExt cx="0" cy="0"/>
        </a:xfrm>
      </p:grpSpPr>
      <p:sp>
        <p:nvSpPr>
          <p:cNvPr id="465" name="Google Shape;465;p80"/>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8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7" name="Google Shape;467;p80"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468"/>
        <p:cNvGrpSpPr/>
        <p:nvPr/>
      </p:nvGrpSpPr>
      <p:grpSpPr>
        <a:xfrm>
          <a:off x="0" y="0"/>
          <a:ext cx="0" cy="0"/>
          <a:chOff x="0" y="0"/>
          <a:chExt cx="0" cy="0"/>
        </a:xfrm>
      </p:grpSpPr>
      <p:pic>
        <p:nvPicPr>
          <p:cNvPr id="469" name="Google Shape;469;p81"/>
          <p:cNvPicPr preferRelativeResize="0"/>
          <p:nvPr/>
        </p:nvPicPr>
        <p:blipFill rotWithShape="1">
          <a:blip r:embed="rId2">
            <a:alphaModFix/>
          </a:blip>
          <a:srcRect/>
          <a:stretch/>
        </p:blipFill>
        <p:spPr>
          <a:xfrm>
            <a:off x="0" y="0"/>
            <a:ext cx="9141622" cy="5142162"/>
          </a:xfrm>
          <a:prstGeom prst="rect">
            <a:avLst/>
          </a:prstGeom>
          <a:noFill/>
          <a:ln>
            <a:noFill/>
          </a:ln>
        </p:spPr>
      </p:pic>
      <p:pic>
        <p:nvPicPr>
          <p:cNvPr id="470" name="Google Shape;470;p81"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pic>
        <p:nvPicPr>
          <p:cNvPr id="471" name="Google Shape;471;p8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51"/>
        <p:cNvGrpSpPr/>
        <p:nvPr/>
      </p:nvGrpSpPr>
      <p:grpSpPr>
        <a:xfrm>
          <a:off x="0" y="0"/>
          <a:ext cx="0" cy="0"/>
          <a:chOff x="0" y="0"/>
          <a:chExt cx="0" cy="0"/>
        </a:xfrm>
      </p:grpSpPr>
      <p:pic>
        <p:nvPicPr>
          <p:cNvPr id="52" name="Google Shape;52;p9"/>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53" name="Google Shape;53;p9"/>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4" name="Google Shape;54;p9"/>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5" name="Google Shape;55;p9"/>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 name="Google Shape;56;p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72"/>
        <p:cNvGrpSpPr/>
        <p:nvPr/>
      </p:nvGrpSpPr>
      <p:grpSpPr>
        <a:xfrm>
          <a:off x="0" y="0"/>
          <a:ext cx="0" cy="0"/>
          <a:chOff x="0" y="0"/>
          <a:chExt cx="0" cy="0"/>
        </a:xfrm>
      </p:grpSpPr>
      <p:pic>
        <p:nvPicPr>
          <p:cNvPr id="473" name="Google Shape;473;p82"/>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74" name="Google Shape;474;p82"/>
          <p:cNvGrpSpPr/>
          <p:nvPr/>
        </p:nvGrpSpPr>
        <p:grpSpPr>
          <a:xfrm>
            <a:off x="1920065" y="4125666"/>
            <a:ext cx="621097" cy="881631"/>
            <a:chOff x="723336" y="4484318"/>
            <a:chExt cx="1333398" cy="1893131"/>
          </a:xfrm>
        </p:grpSpPr>
        <p:pic>
          <p:nvPicPr>
            <p:cNvPr id="475" name="Google Shape;475;p82"/>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76" name="Google Shape;476;p82"/>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77" name="Google Shape;477;p82"/>
          <p:cNvGrpSpPr/>
          <p:nvPr/>
        </p:nvGrpSpPr>
        <p:grpSpPr>
          <a:xfrm>
            <a:off x="1837" y="3344224"/>
            <a:ext cx="1378443" cy="1604720"/>
            <a:chOff x="1082246" y="4738045"/>
            <a:chExt cx="1890350" cy="2201262"/>
          </a:xfrm>
        </p:grpSpPr>
        <p:pic>
          <p:nvPicPr>
            <p:cNvPr id="478" name="Google Shape;478;p82"/>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79" name="Google Shape;479;p82"/>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80" name="Google Shape;480;p82"/>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81" name="Google Shape;481;p82"/>
          <p:cNvGrpSpPr/>
          <p:nvPr/>
        </p:nvGrpSpPr>
        <p:grpSpPr>
          <a:xfrm>
            <a:off x="1087090" y="4031404"/>
            <a:ext cx="1000315" cy="952081"/>
            <a:chOff x="2666809" y="5395728"/>
            <a:chExt cx="1333398" cy="1269442"/>
          </a:xfrm>
        </p:grpSpPr>
        <p:pic>
          <p:nvPicPr>
            <p:cNvPr id="482" name="Google Shape;482;p82"/>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83" name="Google Shape;483;p82"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484" name="Google Shape;484;p82"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pic>
        <p:nvPicPr>
          <p:cNvPr id="485" name="Google Shape;485;p82"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486"/>
        <p:cNvGrpSpPr/>
        <p:nvPr/>
      </p:nvGrpSpPr>
      <p:grpSpPr>
        <a:xfrm>
          <a:off x="0" y="0"/>
          <a:ext cx="0" cy="0"/>
          <a:chOff x="0" y="0"/>
          <a:chExt cx="0" cy="0"/>
        </a:xfrm>
      </p:grpSpPr>
      <p:pic>
        <p:nvPicPr>
          <p:cNvPr id="487" name="Google Shape;487;p83"/>
          <p:cNvPicPr preferRelativeResize="0"/>
          <p:nvPr/>
        </p:nvPicPr>
        <p:blipFill rotWithShape="1">
          <a:blip r:embed="rId2">
            <a:alphaModFix/>
          </a:blip>
          <a:srcRect/>
          <a:stretch/>
        </p:blipFill>
        <p:spPr>
          <a:xfrm>
            <a:off x="0" y="0"/>
            <a:ext cx="9141622" cy="5142162"/>
          </a:xfrm>
          <a:prstGeom prst="rect">
            <a:avLst/>
          </a:prstGeom>
          <a:noFill/>
          <a:ln>
            <a:noFill/>
          </a:ln>
        </p:spPr>
      </p:pic>
      <p:grpSp>
        <p:nvGrpSpPr>
          <p:cNvPr id="488" name="Google Shape;488;p83"/>
          <p:cNvGrpSpPr/>
          <p:nvPr/>
        </p:nvGrpSpPr>
        <p:grpSpPr>
          <a:xfrm>
            <a:off x="976536" y="3526102"/>
            <a:ext cx="1418141" cy="1650947"/>
            <a:chOff x="1082246" y="4738045"/>
            <a:chExt cx="1890350" cy="2201262"/>
          </a:xfrm>
        </p:grpSpPr>
        <p:pic>
          <p:nvPicPr>
            <p:cNvPr id="489" name="Google Shape;489;p83"/>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0" name="Google Shape;490;p83"/>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491" name="Google Shape;491;p83"/>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2" name="Google Shape;492;p83"/>
          <p:cNvGrpSpPr/>
          <p:nvPr/>
        </p:nvGrpSpPr>
        <p:grpSpPr>
          <a:xfrm>
            <a:off x="2621696" y="3790418"/>
            <a:ext cx="1000315" cy="952081"/>
            <a:chOff x="2666809" y="5395728"/>
            <a:chExt cx="1333398" cy="1269442"/>
          </a:xfrm>
        </p:grpSpPr>
        <p:pic>
          <p:nvPicPr>
            <p:cNvPr id="493" name="Google Shape;493;p83"/>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94" name="Google Shape;494;p83"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495" name="Google Shape;495;p83" descr="pasted-image.pdf"/>
          <p:cNvPicPr preferRelativeResize="0"/>
          <p:nvPr/>
        </p:nvPicPr>
        <p:blipFill rotWithShape="1">
          <a:blip r:embed="rId6">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496"/>
        <p:cNvGrpSpPr/>
        <p:nvPr/>
      </p:nvGrpSpPr>
      <p:grpSpPr>
        <a:xfrm>
          <a:off x="0" y="0"/>
          <a:ext cx="0" cy="0"/>
          <a:chOff x="0" y="0"/>
          <a:chExt cx="0" cy="0"/>
        </a:xfrm>
      </p:grpSpPr>
      <p:pic>
        <p:nvPicPr>
          <p:cNvPr id="497" name="Google Shape;497;p84"/>
          <p:cNvPicPr preferRelativeResize="0"/>
          <p:nvPr/>
        </p:nvPicPr>
        <p:blipFill rotWithShape="1">
          <a:blip r:embed="rId2">
            <a:alphaModFix/>
          </a:blip>
          <a:srcRect/>
          <a:stretch/>
        </p:blipFill>
        <p:spPr>
          <a:xfrm>
            <a:off x="1" y="670"/>
            <a:ext cx="9139235" cy="5140819"/>
          </a:xfrm>
          <a:prstGeom prst="rect">
            <a:avLst/>
          </a:prstGeom>
          <a:noFill/>
          <a:ln>
            <a:noFill/>
          </a:ln>
        </p:spPr>
      </p:pic>
      <p:pic>
        <p:nvPicPr>
          <p:cNvPr id="498" name="Google Shape;498;p84"/>
          <p:cNvPicPr preferRelativeResize="0"/>
          <p:nvPr/>
        </p:nvPicPr>
        <p:blipFill rotWithShape="1">
          <a:blip r:embed="rId3">
            <a:alphaModFix/>
          </a:blip>
          <a:srcRect/>
          <a:stretch/>
        </p:blipFill>
        <p:spPr>
          <a:xfrm>
            <a:off x="8279957" y="921686"/>
            <a:ext cx="637433" cy="1818130"/>
          </a:xfrm>
          <a:prstGeom prst="rect">
            <a:avLst/>
          </a:prstGeom>
          <a:noFill/>
          <a:ln>
            <a:noFill/>
          </a:ln>
        </p:spPr>
      </p:pic>
      <p:pic>
        <p:nvPicPr>
          <p:cNvPr id="499" name="Google Shape;499;p84"/>
          <p:cNvPicPr preferRelativeResize="0"/>
          <p:nvPr/>
        </p:nvPicPr>
        <p:blipFill rotWithShape="1">
          <a:blip r:embed="rId4">
            <a:alphaModFix/>
          </a:blip>
          <a:srcRect/>
          <a:stretch/>
        </p:blipFill>
        <p:spPr>
          <a:xfrm>
            <a:off x="7388132" y="1446876"/>
            <a:ext cx="394330" cy="860357"/>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500"/>
        <p:cNvGrpSpPr/>
        <p:nvPr/>
      </p:nvGrpSpPr>
      <p:grpSpPr>
        <a:xfrm>
          <a:off x="0" y="0"/>
          <a:ext cx="0" cy="0"/>
          <a:chOff x="0" y="0"/>
          <a:chExt cx="0" cy="0"/>
        </a:xfrm>
      </p:grpSpPr>
      <p:pic>
        <p:nvPicPr>
          <p:cNvPr id="501" name="Google Shape;501;p85"/>
          <p:cNvPicPr preferRelativeResize="0"/>
          <p:nvPr/>
        </p:nvPicPr>
        <p:blipFill rotWithShape="1">
          <a:blip r:embed="rId2">
            <a:alphaModFix/>
          </a:blip>
          <a:srcRect/>
          <a:stretch/>
        </p:blipFill>
        <p:spPr>
          <a:xfrm>
            <a:off x="3" y="2457"/>
            <a:ext cx="9139229" cy="5140816"/>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502"/>
        <p:cNvGrpSpPr/>
        <p:nvPr/>
      </p:nvGrpSpPr>
      <p:grpSpPr>
        <a:xfrm>
          <a:off x="0" y="0"/>
          <a:ext cx="0" cy="0"/>
          <a:chOff x="0" y="0"/>
          <a:chExt cx="0" cy="0"/>
        </a:xfrm>
      </p:grpSpPr>
      <p:sp>
        <p:nvSpPr>
          <p:cNvPr id="503" name="Google Shape;503;p8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04" name="Google Shape;504;p8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05" name="Google Shape;505;p8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506" name="Google Shape;506;p8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7" name="Google Shape;507;p86"/>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08" name="Google Shape;508;p86"/>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9" name="Google Shape;509;p86"/>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0" name="Google Shape;510;p86"/>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1" name="Google Shape;511;p86"/>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2" name="Google Shape;512;p8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3" name="Google Shape;513;p8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14" name="Google Shape;514;p86"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515"/>
        <p:cNvGrpSpPr/>
        <p:nvPr/>
      </p:nvGrpSpPr>
      <p:grpSpPr>
        <a:xfrm>
          <a:off x="0" y="0"/>
          <a:ext cx="0" cy="0"/>
          <a:chOff x="0" y="0"/>
          <a:chExt cx="0" cy="0"/>
        </a:xfrm>
      </p:grpSpPr>
      <p:sp>
        <p:nvSpPr>
          <p:cNvPr id="516" name="Google Shape;516;p8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17" name="Google Shape;517;p8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8" name="Google Shape;518;p8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519" name="Google Shape;519;p87"/>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0" name="Google Shape;520;p87"/>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1" name="Google Shape;521;p87"/>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2" name="Google Shape;522;p87"/>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3" name="Google Shape;523;p87"/>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4" name="Google Shape;524;p8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25" name="Google Shape;525;p8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87"/>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87"/>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28" name="Google Shape;528;p87"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529"/>
        <p:cNvGrpSpPr/>
        <p:nvPr/>
      </p:nvGrpSpPr>
      <p:grpSpPr>
        <a:xfrm>
          <a:off x="0" y="0"/>
          <a:ext cx="0" cy="0"/>
          <a:chOff x="0" y="0"/>
          <a:chExt cx="0" cy="0"/>
        </a:xfrm>
      </p:grpSpPr>
      <p:sp>
        <p:nvSpPr>
          <p:cNvPr id="530" name="Google Shape;530;p8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531" name="Google Shape;531;p8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532" name="Google Shape;532;p8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533" name="Google Shape;533;p8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534" name="Google Shape;534;p88"/>
          <p:cNvGrpSpPr/>
          <p:nvPr/>
        </p:nvGrpSpPr>
        <p:grpSpPr>
          <a:xfrm>
            <a:off x="376433" y="-3469834"/>
            <a:ext cx="8391408" cy="12891345"/>
            <a:chOff x="501778" y="-4626445"/>
            <a:chExt cx="11185561" cy="17188459"/>
          </a:xfrm>
        </p:grpSpPr>
        <p:cxnSp>
          <p:nvCxnSpPr>
            <p:cNvPr id="535" name="Google Shape;535;p8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6" name="Google Shape;536;p8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7" name="Google Shape;537;p8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38" name="Google Shape;538;p8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539" name="Google Shape;539;p8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0" name="Google Shape;540;p8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1" name="Google Shape;541;p8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2" name="Google Shape;542;p8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543" name="Google Shape;543;p8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44" name="Google Shape;544;p8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45" name="Google Shape;545;p8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546" name="Google Shape;546;p88"/>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 - Basic - Title Only">
  <p:cSld name="D - Basic">
    <p:bg>
      <p:bgPr>
        <a:solidFill>
          <a:schemeClr val="lt1"/>
        </a:solidFill>
        <a:effectLst/>
      </p:bgPr>
    </p:bg>
    <p:spTree>
      <p:nvGrpSpPr>
        <p:cNvPr id="1" name="Shape 845"/>
        <p:cNvGrpSpPr/>
        <p:nvPr/>
      </p:nvGrpSpPr>
      <p:grpSpPr>
        <a:xfrm>
          <a:off x="0" y="0"/>
          <a:ext cx="0" cy="0"/>
          <a:chOff x="0" y="0"/>
          <a:chExt cx="0" cy="0"/>
        </a:xfrm>
      </p:grpSpPr>
      <p:sp>
        <p:nvSpPr>
          <p:cNvPr id="846" name="Google Shape;846;p1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7" name="Google Shape;847;p12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848"/>
        <p:cNvGrpSpPr/>
        <p:nvPr/>
      </p:nvGrpSpPr>
      <p:grpSpPr>
        <a:xfrm>
          <a:off x="0" y="0"/>
          <a:ext cx="0" cy="0"/>
          <a:chOff x="0" y="0"/>
          <a:chExt cx="0" cy="0"/>
        </a:xfrm>
      </p:grpSpPr>
      <p:sp>
        <p:nvSpPr>
          <p:cNvPr id="849" name="Google Shape;849;p12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0" name="Google Shape;850;p1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1" name="Google Shape;851;p12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852"/>
        <p:cNvGrpSpPr/>
        <p:nvPr/>
      </p:nvGrpSpPr>
      <p:grpSpPr>
        <a:xfrm>
          <a:off x="0" y="0"/>
          <a:ext cx="0" cy="0"/>
          <a:chOff x="0" y="0"/>
          <a:chExt cx="0" cy="0"/>
        </a:xfrm>
      </p:grpSpPr>
      <p:pic>
        <p:nvPicPr>
          <p:cNvPr id="853" name="Google Shape;853;p12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54" name="Google Shape;854;p12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5" name="Google Shape;855;p12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6" name="Google Shape;856;p12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57" name="Google Shape;857;p1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57"/>
        <p:cNvGrpSpPr/>
        <p:nvPr/>
      </p:nvGrpSpPr>
      <p:grpSpPr>
        <a:xfrm>
          <a:off x="0" y="0"/>
          <a:ext cx="0" cy="0"/>
          <a:chOff x="0" y="0"/>
          <a:chExt cx="0" cy="0"/>
        </a:xfrm>
      </p:grpSpPr>
      <p:pic>
        <p:nvPicPr>
          <p:cNvPr id="58" name="Google Shape;58;p1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59" name="Google Shape;59;p1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0" name="Google Shape;60;p10"/>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1" name="Google Shape;61;p10"/>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2" name="Google Shape;62;p1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858"/>
        <p:cNvGrpSpPr/>
        <p:nvPr/>
      </p:nvGrpSpPr>
      <p:grpSpPr>
        <a:xfrm>
          <a:off x="0" y="0"/>
          <a:ext cx="0" cy="0"/>
          <a:chOff x="0" y="0"/>
          <a:chExt cx="0" cy="0"/>
        </a:xfrm>
      </p:grpSpPr>
      <p:pic>
        <p:nvPicPr>
          <p:cNvPr id="859" name="Google Shape;859;p128"/>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860" name="Google Shape;860;p12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1" name="Google Shape;861;p12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2" name="Google Shape;862;p12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3" name="Google Shape;863;p12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864"/>
        <p:cNvGrpSpPr/>
        <p:nvPr/>
      </p:nvGrpSpPr>
      <p:grpSpPr>
        <a:xfrm>
          <a:off x="0" y="0"/>
          <a:ext cx="0" cy="0"/>
          <a:chOff x="0" y="0"/>
          <a:chExt cx="0" cy="0"/>
        </a:xfrm>
      </p:grpSpPr>
      <p:pic>
        <p:nvPicPr>
          <p:cNvPr id="865" name="Google Shape;865;p129"/>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66" name="Google Shape;866;p12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7" name="Google Shape;867;p12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8" name="Google Shape;868;p12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9" name="Google Shape;869;p1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870"/>
        <p:cNvGrpSpPr/>
        <p:nvPr/>
      </p:nvGrpSpPr>
      <p:grpSpPr>
        <a:xfrm>
          <a:off x="0" y="0"/>
          <a:ext cx="0" cy="0"/>
          <a:chOff x="0" y="0"/>
          <a:chExt cx="0" cy="0"/>
        </a:xfrm>
      </p:grpSpPr>
      <p:pic>
        <p:nvPicPr>
          <p:cNvPr id="871" name="Google Shape;871;p13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872" name="Google Shape;872;p13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73" name="Google Shape;873;p13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4" name="Google Shape;874;p13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75" name="Google Shape;875;p13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876"/>
        <p:cNvGrpSpPr/>
        <p:nvPr/>
      </p:nvGrpSpPr>
      <p:grpSpPr>
        <a:xfrm>
          <a:off x="0" y="0"/>
          <a:ext cx="0" cy="0"/>
          <a:chOff x="0" y="0"/>
          <a:chExt cx="0" cy="0"/>
        </a:xfrm>
      </p:grpSpPr>
      <p:pic>
        <p:nvPicPr>
          <p:cNvPr id="877" name="Google Shape;877;p131"/>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878" name="Google Shape;878;p13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9" name="Google Shape;879;p13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0" name="Google Shape;880;p13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1" name="Google Shape;881;p1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882"/>
        <p:cNvGrpSpPr/>
        <p:nvPr/>
      </p:nvGrpSpPr>
      <p:grpSpPr>
        <a:xfrm>
          <a:off x="0" y="0"/>
          <a:ext cx="0" cy="0"/>
          <a:chOff x="0" y="0"/>
          <a:chExt cx="0" cy="0"/>
        </a:xfrm>
      </p:grpSpPr>
      <p:pic>
        <p:nvPicPr>
          <p:cNvPr id="883" name="Google Shape;883;p132"/>
          <p:cNvPicPr preferRelativeResize="0"/>
          <p:nvPr/>
        </p:nvPicPr>
        <p:blipFill rotWithShape="1">
          <a:blip r:embed="rId2">
            <a:alphaModFix/>
          </a:blip>
          <a:srcRect/>
          <a:stretch/>
        </p:blipFill>
        <p:spPr>
          <a:xfrm flipH="1">
            <a:off x="2381" y="0"/>
            <a:ext cx="9144002" cy="5143501"/>
          </a:xfrm>
          <a:prstGeom prst="rect">
            <a:avLst/>
          </a:prstGeom>
          <a:noFill/>
          <a:ln>
            <a:noFill/>
          </a:ln>
        </p:spPr>
      </p:pic>
      <p:sp>
        <p:nvSpPr>
          <p:cNvPr id="884" name="Google Shape;884;p13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5" name="Google Shape;885;p13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86" name="Google Shape;886;p13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7" name="Google Shape;887;p13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888"/>
        <p:cNvGrpSpPr/>
        <p:nvPr/>
      </p:nvGrpSpPr>
      <p:grpSpPr>
        <a:xfrm>
          <a:off x="0" y="0"/>
          <a:ext cx="0" cy="0"/>
          <a:chOff x="0" y="0"/>
          <a:chExt cx="0" cy="0"/>
        </a:xfrm>
      </p:grpSpPr>
      <p:pic>
        <p:nvPicPr>
          <p:cNvPr id="889" name="Google Shape;889;p133"/>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890" name="Google Shape;890;p133"/>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891" name="Google Shape;891;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892" name="Google Shape;892;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893" name="Google Shape;893;p133"/>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894" name="Google Shape;894;p13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95" name="Google Shape;895;p133"/>
          <p:cNvSpPr txBox="1">
            <a:spLocks noGrp="1"/>
          </p:cNvSpPr>
          <p:nvPr>
            <p:ph type="body" idx="1"/>
          </p:nvPr>
        </p:nvSpPr>
        <p:spPr>
          <a:xfrm>
            <a:off x="955579" y="13265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9pPr>
          </a:lstStyle>
          <a:p>
            <a:endParaRPr/>
          </a:p>
        </p:txBody>
      </p:sp>
      <p:pic>
        <p:nvPicPr>
          <p:cNvPr id="896" name="Google Shape;896;p133"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897" name="Google Shape;897;p133"/>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898"/>
        <p:cNvGrpSpPr/>
        <p:nvPr/>
      </p:nvGrpSpPr>
      <p:grpSpPr>
        <a:xfrm>
          <a:off x="0" y="0"/>
          <a:ext cx="0" cy="0"/>
          <a:chOff x="0" y="0"/>
          <a:chExt cx="0" cy="0"/>
        </a:xfrm>
      </p:grpSpPr>
      <p:pic>
        <p:nvPicPr>
          <p:cNvPr id="899" name="Google Shape;899;p134"/>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00" name="Google Shape;900;p134"/>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01" name="Google Shape;901;p13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2" name="Google Shape;902;p134"/>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03" name="Google Shape;903;p134"/>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04" name="Google Shape;904;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05"/>
        <p:cNvGrpSpPr/>
        <p:nvPr/>
      </p:nvGrpSpPr>
      <p:grpSpPr>
        <a:xfrm>
          <a:off x="0" y="0"/>
          <a:ext cx="0" cy="0"/>
          <a:chOff x="0" y="0"/>
          <a:chExt cx="0" cy="0"/>
        </a:xfrm>
      </p:grpSpPr>
      <p:pic>
        <p:nvPicPr>
          <p:cNvPr id="906" name="Google Shape;906;p135"/>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07" name="Google Shape;907;p135"/>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08" name="Google Shape;908;p13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9" name="Google Shape;909;p13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0" name="Google Shape;910;p135"/>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1" name="Google Shape;911;p135"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12"/>
        <p:cNvGrpSpPr/>
        <p:nvPr/>
      </p:nvGrpSpPr>
      <p:grpSpPr>
        <a:xfrm>
          <a:off x="0" y="0"/>
          <a:ext cx="0" cy="0"/>
          <a:chOff x="0" y="0"/>
          <a:chExt cx="0" cy="0"/>
        </a:xfrm>
      </p:grpSpPr>
      <p:pic>
        <p:nvPicPr>
          <p:cNvPr id="913" name="Google Shape;913;p136"/>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14" name="Google Shape;914;p136"/>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15" name="Google Shape;915;p13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6" name="Google Shape;916;p13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7" name="Google Shape;917;p13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8" name="Google Shape;918;p136"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919"/>
        <p:cNvGrpSpPr/>
        <p:nvPr/>
      </p:nvGrpSpPr>
      <p:grpSpPr>
        <a:xfrm>
          <a:off x="0" y="0"/>
          <a:ext cx="0" cy="0"/>
          <a:chOff x="0" y="0"/>
          <a:chExt cx="0" cy="0"/>
        </a:xfrm>
      </p:grpSpPr>
      <p:pic>
        <p:nvPicPr>
          <p:cNvPr id="920" name="Google Shape;920;p137"/>
          <p:cNvPicPr preferRelativeResize="0"/>
          <p:nvPr/>
        </p:nvPicPr>
        <p:blipFill rotWithShape="1">
          <a:blip r:embed="rId2">
            <a:alphaModFix/>
          </a:blip>
          <a:srcRect/>
          <a:stretch/>
        </p:blipFill>
        <p:spPr>
          <a:xfrm>
            <a:off x="0" y="1340"/>
            <a:ext cx="9141619" cy="5142161"/>
          </a:xfrm>
          <a:prstGeom prst="rect">
            <a:avLst/>
          </a:prstGeom>
          <a:noFill/>
          <a:ln>
            <a:noFill/>
          </a:ln>
        </p:spPr>
      </p:pic>
      <p:pic>
        <p:nvPicPr>
          <p:cNvPr id="921" name="Google Shape;921;p137"/>
          <p:cNvPicPr preferRelativeResize="0"/>
          <p:nvPr/>
        </p:nvPicPr>
        <p:blipFill rotWithShape="1">
          <a:blip r:embed="rId3">
            <a:alphaModFix/>
          </a:blip>
          <a:srcRect/>
          <a:stretch/>
        </p:blipFill>
        <p:spPr>
          <a:xfrm>
            <a:off x="0" y="674"/>
            <a:ext cx="9141619" cy="5142161"/>
          </a:xfrm>
          <a:prstGeom prst="rect">
            <a:avLst/>
          </a:prstGeom>
          <a:noFill/>
          <a:ln>
            <a:noFill/>
          </a:ln>
        </p:spPr>
      </p:pic>
      <p:sp>
        <p:nvSpPr>
          <p:cNvPr id="922" name="Google Shape;922;p13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3" name="Google Shape;923;p13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4" name="Google Shape;924;p13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5" name="Google Shape;925;p13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jp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image" Target="../media/image3.png"/><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theme" Target="../theme/theme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image" Target="../media/image3.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image" Target="../media/image76.jp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image" Target="../media/image55.jpg"/><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3" Type="http://schemas.openxmlformats.org/officeDocument/2006/relationships/slideLayout" Target="../slideLayouts/slideLayout123.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image" Target="../media/image1.jpg"/><Relationship Id="rId7" Type="http://schemas.openxmlformats.org/officeDocument/2006/relationships/slideLayout" Target="../slideLayouts/slideLayout127.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theme" Target="../theme/theme4.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0" Type="http://schemas.openxmlformats.org/officeDocument/2006/relationships/slideLayout" Target="../slideLayouts/slideLayout140.xml"/><Relationship Id="rId29" Type="http://schemas.openxmlformats.org/officeDocument/2006/relationships/slideLayout" Target="../slideLayouts/slideLayout149.xml"/><Relationship Id="rId41" Type="http://schemas.openxmlformats.org/officeDocument/2006/relationships/slideLayout" Target="../slideLayouts/slideLayout161.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image" Target="../media/image3.png"/><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image" Target="../media/image2.jpg"/><Relationship Id="rId8" Type="http://schemas.openxmlformats.org/officeDocument/2006/relationships/slideLayout" Target="../slideLayouts/slideLayout1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26" Type="http://schemas.openxmlformats.org/officeDocument/2006/relationships/slideLayout" Target="../slideLayouts/slideLayout191.xml"/><Relationship Id="rId39" Type="http://schemas.openxmlformats.org/officeDocument/2006/relationships/slideLayout" Target="../slideLayouts/slideLayout204.xml"/><Relationship Id="rId3" Type="http://schemas.openxmlformats.org/officeDocument/2006/relationships/slideLayout" Target="../slideLayouts/slideLayout168.xml"/><Relationship Id="rId21" Type="http://schemas.openxmlformats.org/officeDocument/2006/relationships/slideLayout" Target="../slideLayouts/slideLayout186.xml"/><Relationship Id="rId34" Type="http://schemas.openxmlformats.org/officeDocument/2006/relationships/slideLayout" Target="../slideLayouts/slideLayout199.xml"/><Relationship Id="rId42" Type="http://schemas.openxmlformats.org/officeDocument/2006/relationships/image" Target="../media/image3.png"/><Relationship Id="rId7" Type="http://schemas.openxmlformats.org/officeDocument/2006/relationships/slideLayout" Target="../slideLayouts/slideLayout172.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5" Type="http://schemas.openxmlformats.org/officeDocument/2006/relationships/slideLayout" Target="../slideLayouts/slideLayout190.xml"/><Relationship Id="rId33" Type="http://schemas.openxmlformats.org/officeDocument/2006/relationships/slideLayout" Target="../slideLayouts/slideLayout198.xml"/><Relationship Id="rId38" Type="http://schemas.openxmlformats.org/officeDocument/2006/relationships/slideLayout" Target="../slideLayouts/slideLayout203.xml"/><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29" Type="http://schemas.openxmlformats.org/officeDocument/2006/relationships/slideLayout" Target="../slideLayouts/slideLayout194.xml"/><Relationship Id="rId41" Type="http://schemas.openxmlformats.org/officeDocument/2006/relationships/theme" Target="../theme/theme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slideLayout" Target="../slideLayouts/slideLayout189.xml"/><Relationship Id="rId32" Type="http://schemas.openxmlformats.org/officeDocument/2006/relationships/slideLayout" Target="../slideLayouts/slideLayout197.xml"/><Relationship Id="rId37" Type="http://schemas.openxmlformats.org/officeDocument/2006/relationships/slideLayout" Target="../slideLayouts/slideLayout202.xml"/><Relationship Id="rId40" Type="http://schemas.openxmlformats.org/officeDocument/2006/relationships/slideLayout" Target="../slideLayouts/slideLayout205.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slideLayout" Target="../slideLayouts/slideLayout188.xml"/><Relationship Id="rId28" Type="http://schemas.openxmlformats.org/officeDocument/2006/relationships/slideLayout" Target="../slideLayouts/slideLayout193.xml"/><Relationship Id="rId36" Type="http://schemas.openxmlformats.org/officeDocument/2006/relationships/slideLayout" Target="../slideLayouts/slideLayout201.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31" Type="http://schemas.openxmlformats.org/officeDocument/2006/relationships/slideLayout" Target="../slideLayouts/slideLayout196.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 Id="rId27" Type="http://schemas.openxmlformats.org/officeDocument/2006/relationships/slideLayout" Target="../slideLayouts/slideLayout192.xml"/><Relationship Id="rId30" Type="http://schemas.openxmlformats.org/officeDocument/2006/relationships/slideLayout" Target="../slideLayouts/slideLayout195.xml"/><Relationship Id="rId35" Type="http://schemas.openxmlformats.org/officeDocument/2006/relationships/slideLayout" Target="../slideLayouts/slideLayout2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48">
            <a:alphaModFix/>
          </a:blip>
          <a:srcRect/>
          <a:stretch/>
        </p:blipFill>
        <p:spPr>
          <a:xfrm>
            <a:off x="-8027" y="9675"/>
            <a:ext cx="9155827" cy="5131895"/>
          </a:xfrm>
          <a:prstGeom prst="rect">
            <a:avLst/>
          </a:prstGeom>
          <a:noFill/>
          <a:ln>
            <a:noFill/>
          </a:ln>
        </p:spPr>
      </p:pic>
      <p:pic>
        <p:nvPicPr>
          <p:cNvPr id="7" name="Google Shape;7;p1"/>
          <p:cNvPicPr preferRelativeResize="0"/>
          <p:nvPr/>
        </p:nvPicPr>
        <p:blipFill rotWithShape="1">
          <a:blip r:embed="rId49">
            <a:alphaModFix/>
          </a:blip>
          <a:srcRect/>
          <a:stretch/>
        </p:blipFill>
        <p:spPr>
          <a:xfrm>
            <a:off x="0" y="283"/>
            <a:ext cx="9147808" cy="5146415"/>
          </a:xfrm>
          <a:prstGeom prst="rect">
            <a:avLst/>
          </a:prstGeom>
          <a:noFill/>
          <a:ln>
            <a:noFill/>
          </a:ln>
        </p:spPr>
      </p:pic>
      <p:sp>
        <p:nvSpPr>
          <p:cNvPr id="8" name="Google Shape;8;p1"/>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 name="Google Shape;9;p1"/>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 name="Google Shape;10;p1"/>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 name="Google Shape;11;p1"/>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2" name="Google Shape;12;p1" descr="pasted-image.pdf"/>
          <p:cNvPicPr preferRelativeResize="0"/>
          <p:nvPr/>
        </p:nvPicPr>
        <p:blipFill rotWithShape="1">
          <a:blip r:embed="rId50">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339"/>
        <p:cNvGrpSpPr/>
        <p:nvPr/>
      </p:nvGrpSpPr>
      <p:grpSpPr>
        <a:xfrm>
          <a:off x="0" y="0"/>
          <a:ext cx="0" cy="0"/>
          <a:chOff x="0" y="0"/>
          <a:chExt cx="0" cy="0"/>
        </a:xfrm>
      </p:grpSpPr>
      <p:sp>
        <p:nvSpPr>
          <p:cNvPr id="340" name="Google Shape;340;p48"/>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341" name="Google Shape;341;p48" descr="pasted-image.pdf"/>
          <p:cNvPicPr preferRelativeResize="0"/>
          <p:nvPr/>
        </p:nvPicPr>
        <p:blipFill rotWithShape="1">
          <a:blip r:embed="rId42">
            <a:alphaModFix/>
          </a:blip>
          <a:srcRect/>
          <a:stretch/>
        </p:blipFill>
        <p:spPr>
          <a:xfrm>
            <a:off x="8275084" y="424094"/>
            <a:ext cx="475724" cy="33346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838"/>
        <p:cNvGrpSpPr/>
        <p:nvPr/>
      </p:nvGrpSpPr>
      <p:grpSpPr>
        <a:xfrm>
          <a:off x="0" y="0"/>
          <a:ext cx="0" cy="0"/>
          <a:chOff x="0" y="0"/>
          <a:chExt cx="0" cy="0"/>
        </a:xfrm>
      </p:grpSpPr>
      <p:pic>
        <p:nvPicPr>
          <p:cNvPr id="839" name="Google Shape;839;p124"/>
          <p:cNvPicPr preferRelativeResize="0"/>
          <p:nvPr/>
        </p:nvPicPr>
        <p:blipFill rotWithShape="1">
          <a:blip r:embed="rId36">
            <a:alphaModFix/>
          </a:blip>
          <a:srcRect/>
          <a:stretch/>
        </p:blipFill>
        <p:spPr>
          <a:xfrm>
            <a:off x="0" y="1340"/>
            <a:ext cx="9141615" cy="5142158"/>
          </a:xfrm>
          <a:prstGeom prst="rect">
            <a:avLst/>
          </a:prstGeom>
          <a:noFill/>
          <a:ln>
            <a:noFill/>
          </a:ln>
        </p:spPr>
      </p:pic>
      <p:pic>
        <p:nvPicPr>
          <p:cNvPr id="840" name="Google Shape;840;p124"/>
          <p:cNvPicPr preferRelativeResize="0"/>
          <p:nvPr/>
        </p:nvPicPr>
        <p:blipFill rotWithShape="1">
          <a:blip r:embed="rId37">
            <a:alphaModFix/>
          </a:blip>
          <a:srcRect/>
          <a:stretch/>
        </p:blipFill>
        <p:spPr>
          <a:xfrm>
            <a:off x="0" y="670"/>
            <a:ext cx="9141615" cy="5142158"/>
          </a:xfrm>
          <a:prstGeom prst="rect">
            <a:avLst/>
          </a:prstGeom>
          <a:noFill/>
          <a:ln>
            <a:noFill/>
          </a:ln>
        </p:spPr>
      </p:pic>
      <p:sp>
        <p:nvSpPr>
          <p:cNvPr id="841" name="Google Shape;841;p124"/>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2pPr>
            <a:lvl3pPr marL="1371600" marR="0" lvl="2" indent="-228600" algn="l" rtl="0">
              <a:lnSpc>
                <a:spcPct val="100000"/>
              </a:lnSpc>
              <a:spcBef>
                <a:spcPts val="0"/>
              </a:spcBef>
              <a:spcAft>
                <a:spcPts val="0"/>
              </a:spcAft>
              <a:buClr>
                <a:schemeClr val="accent2"/>
              </a:buClr>
              <a:buSzPts val="1200"/>
              <a:buFont typeface="Arial"/>
              <a:buNone/>
              <a:defRPr sz="1200" b="0" i="0" u="none" strike="noStrike" cap="none">
                <a:solidFill>
                  <a:schemeClr val="accent2"/>
                </a:solidFill>
                <a:latin typeface="Arial"/>
                <a:ea typeface="Arial"/>
                <a:cs typeface="Arial"/>
                <a:sym typeface="Arial"/>
              </a:defRPr>
            </a:lvl3pPr>
            <a:lvl4pPr marL="1828800" marR="0" lvl="3"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5pPr>
            <a:lvl6pPr marL="2743200" marR="0" lvl="5"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6pPr>
            <a:lvl7pPr marL="3200400" marR="0" lvl="6"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7pPr>
            <a:lvl8pPr marL="3657600" marR="0" lvl="7"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8pPr>
            <a:lvl9pPr marL="4114800" marR="0" lvl="8"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9pPr>
          </a:lstStyle>
          <a:p>
            <a:endParaRPr/>
          </a:p>
        </p:txBody>
      </p:sp>
      <p:sp>
        <p:nvSpPr>
          <p:cNvPr id="842" name="Google Shape;842;p124"/>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3" name="Google Shape;843;p124"/>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844" name="Google Shape;844;p124" descr="pasted-image.pdf"/>
          <p:cNvPicPr preferRelativeResize="0"/>
          <p:nvPr/>
        </p:nvPicPr>
        <p:blipFill rotWithShape="1">
          <a:blip r:embed="rId38">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 id="2147483785"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3"/>
        <p:cNvGrpSpPr/>
        <p:nvPr/>
      </p:nvGrpSpPr>
      <p:grpSpPr>
        <a:xfrm>
          <a:off x="0" y="0"/>
          <a:ext cx="0" cy="0"/>
          <a:chOff x="0" y="0"/>
          <a:chExt cx="0" cy="0"/>
        </a:xfrm>
      </p:grpSpPr>
      <p:pic>
        <p:nvPicPr>
          <p:cNvPr id="1134" name="Google Shape;1134;p159"/>
          <p:cNvPicPr preferRelativeResize="0"/>
          <p:nvPr/>
        </p:nvPicPr>
        <p:blipFill rotWithShape="1">
          <a:blip r:embed="rId47">
            <a:alphaModFix/>
          </a:blip>
          <a:srcRect/>
          <a:stretch/>
        </p:blipFill>
        <p:spPr>
          <a:xfrm>
            <a:off x="-8027" y="9675"/>
            <a:ext cx="9155827" cy="5131895"/>
          </a:xfrm>
          <a:prstGeom prst="rect">
            <a:avLst/>
          </a:prstGeom>
          <a:noFill/>
          <a:ln>
            <a:noFill/>
          </a:ln>
        </p:spPr>
      </p:pic>
      <p:pic>
        <p:nvPicPr>
          <p:cNvPr id="1135" name="Google Shape;1135;p159"/>
          <p:cNvPicPr preferRelativeResize="0"/>
          <p:nvPr/>
        </p:nvPicPr>
        <p:blipFill rotWithShape="1">
          <a:blip r:embed="rId48">
            <a:alphaModFix/>
          </a:blip>
          <a:srcRect/>
          <a:stretch/>
        </p:blipFill>
        <p:spPr>
          <a:xfrm>
            <a:off x="0" y="283"/>
            <a:ext cx="9147808" cy="5146415"/>
          </a:xfrm>
          <a:prstGeom prst="rect">
            <a:avLst/>
          </a:prstGeom>
          <a:noFill/>
          <a:ln>
            <a:noFill/>
          </a:ln>
        </p:spPr>
      </p:pic>
      <p:sp>
        <p:nvSpPr>
          <p:cNvPr id="1136" name="Google Shape;1136;p159"/>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37" name="Google Shape;1137;p159"/>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38" name="Google Shape;1138;p159"/>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39" name="Google Shape;1139;p159"/>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140" name="Google Shape;1140;p159" descr="pasted-image.pdf"/>
          <p:cNvPicPr preferRelativeResize="0"/>
          <p:nvPr/>
        </p:nvPicPr>
        <p:blipFill rotWithShape="1">
          <a:blip r:embed="rId49">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 id="2147483825" r:id="rId24"/>
    <p:sldLayoutId id="2147483826" r:id="rId25"/>
    <p:sldLayoutId id="2147483827" r:id="rId26"/>
    <p:sldLayoutId id="2147483828" r:id="rId27"/>
    <p:sldLayoutId id="2147483829" r:id="rId28"/>
    <p:sldLayoutId id="2147483830" r:id="rId29"/>
    <p:sldLayoutId id="2147483831" r:id="rId30"/>
    <p:sldLayoutId id="2147483832" r:id="rId31"/>
    <p:sldLayoutId id="2147483833" r:id="rId32"/>
    <p:sldLayoutId id="2147483834" r:id="rId33"/>
    <p:sldLayoutId id="2147483835" r:id="rId34"/>
    <p:sldLayoutId id="2147483836" r:id="rId35"/>
    <p:sldLayoutId id="2147483837" r:id="rId36"/>
    <p:sldLayoutId id="2147483838" r:id="rId37"/>
    <p:sldLayoutId id="2147483839" r:id="rId38"/>
    <p:sldLayoutId id="2147483840" r:id="rId39"/>
    <p:sldLayoutId id="2147483841" r:id="rId40"/>
    <p:sldLayoutId id="2147483842" r:id="rId41"/>
    <p:sldLayoutId id="2147483843" r:id="rId42"/>
    <p:sldLayoutId id="2147483844" r:id="rId43"/>
    <p:sldLayoutId id="2147483845" r:id="rId44"/>
    <p:sldLayoutId id="2147483846" r:id="rId4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1456"/>
        <p:cNvGrpSpPr/>
        <p:nvPr/>
      </p:nvGrpSpPr>
      <p:grpSpPr>
        <a:xfrm>
          <a:off x="0" y="0"/>
          <a:ext cx="0" cy="0"/>
          <a:chOff x="0" y="0"/>
          <a:chExt cx="0" cy="0"/>
        </a:xfrm>
      </p:grpSpPr>
      <p:sp>
        <p:nvSpPr>
          <p:cNvPr id="1457" name="Google Shape;1457;p205"/>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458" name="Google Shape;1458;p205" descr="pasted-image.pdf"/>
          <p:cNvPicPr preferRelativeResize="0"/>
          <p:nvPr/>
        </p:nvPicPr>
        <p:blipFill rotWithShape="1">
          <a:blip r:embed="rId42">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 id="2147483866" r:id="rId20"/>
    <p:sldLayoutId id="2147483867" r:id="rId21"/>
    <p:sldLayoutId id="2147483868" r:id="rId22"/>
    <p:sldLayoutId id="2147483869" r:id="rId23"/>
    <p:sldLayoutId id="2147483870" r:id="rId24"/>
    <p:sldLayoutId id="2147483871" r:id="rId25"/>
    <p:sldLayoutId id="2147483872" r:id="rId26"/>
    <p:sldLayoutId id="2147483873" r:id="rId27"/>
    <p:sldLayoutId id="2147483874" r:id="rId28"/>
    <p:sldLayoutId id="2147483875" r:id="rId29"/>
    <p:sldLayoutId id="2147483876" r:id="rId30"/>
    <p:sldLayoutId id="2147483877" r:id="rId31"/>
    <p:sldLayoutId id="2147483878" r:id="rId32"/>
    <p:sldLayoutId id="2147483879" r:id="rId33"/>
    <p:sldLayoutId id="2147483880" r:id="rId34"/>
    <p:sldLayoutId id="2147483881" r:id="rId35"/>
    <p:sldLayoutId id="2147483882" r:id="rId36"/>
    <p:sldLayoutId id="2147483883" r:id="rId37"/>
    <p:sldLayoutId id="2147483884" r:id="rId38"/>
    <p:sldLayoutId id="2147483885" r:id="rId39"/>
    <p:sldLayoutId id="2147483886"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5.xml"/></Relationships>
</file>

<file path=ppt/slides/_rels/slide1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6.xml"/><Relationship Id="rId7" Type="http://schemas.openxmlformats.org/officeDocument/2006/relationships/slide" Target="slide24.xml"/><Relationship Id="rId2" Type="http://schemas.openxmlformats.org/officeDocument/2006/relationships/notesSlide" Target="../notesSlides/notesSlide11.xml"/><Relationship Id="rId1" Type="http://schemas.openxmlformats.org/officeDocument/2006/relationships/slideLayout" Target="../slideLayouts/slideLayout73.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20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5.xml"/></Relationships>
</file>

<file path=ppt/slides/_rels/slide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73.xml"/><Relationship Id="rId6" Type="http://schemas.openxmlformats.org/officeDocument/2006/relationships/hyperlink" Target="https://www.ted.com/talks/simon_sinek_how_great_leaders_inspire_action?language=en" TargetMode="External"/><Relationship Id="rId5" Type="http://schemas.openxmlformats.org/officeDocument/2006/relationships/hyperlink" Target="https://www.forbes.com/sites/johnkotter/2011/06/07/how-to-create-a-powerful-vision-for-change/#7242df7251fc" TargetMode="External"/><Relationship Id="rId4" Type="http://schemas.openxmlformats.org/officeDocument/2006/relationships/hyperlink" Target="Change%20Management%20Strategy%20Assets%20v1.xls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73.xml"/><Relationship Id="rId5" Type="http://schemas.openxmlformats.org/officeDocument/2006/relationships/hyperlink" Target="https://hbr.org/2018/10/dont-just-tell-employees-organizational-changes-are-coming-explain-why" TargetMode="External"/><Relationship Id="rId4" Type="http://schemas.openxmlformats.org/officeDocument/2006/relationships/hyperlink" Target="Change%20Management%20Strategy%20Assets%20v1.xls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73.xml"/><Relationship Id="rId4" Type="http://schemas.openxmlformats.org/officeDocument/2006/relationships/slide" Target="slide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1.xml"/></Relationships>
</file>

<file path=ppt/slides/_rels/slide20.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slide" Target="slide33.xml"/><Relationship Id="rId2" Type="http://schemas.openxmlformats.org/officeDocument/2006/relationships/notesSlide" Target="../notesSlides/notesSlide20.xml"/><Relationship Id="rId1" Type="http://schemas.openxmlformats.org/officeDocument/2006/relationships/slideLayout" Target="../slideLayouts/slideLayout7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1.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2.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3.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3.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4.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articleView?id=sf.mfa_monitor_usage_app.htm" TargetMode="External"/><Relationship Id="rId2" Type="http://schemas.openxmlformats.org/officeDocument/2006/relationships/notesSlide" Target="../notesSlides/notesSlide25.xml"/><Relationship Id="rId1" Type="http://schemas.openxmlformats.org/officeDocument/2006/relationships/slideLayout" Target="../slideLayouts/slideLayout73.xml"/><Relationship Id="rId5" Type="http://schemas.openxmlformats.org/officeDocument/2006/relationships/image" Target="../media/image84.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hyperlink" Target="https://help.salesforce.com/articleView?id=collab_groups_manage_parent.htm" TargetMode="External"/><Relationship Id="rId2" Type="http://schemas.openxmlformats.org/officeDocument/2006/relationships/notesSlide" Target="../notesSlides/notesSlide26.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9.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121.xml"/><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4.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5.xml"/></Relationships>
</file>

<file path=ppt/slides/_rels/slide7.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notesSlide" Target="../notesSlides/notesSlide7.xml"/><Relationship Id="rId1" Type="http://schemas.openxmlformats.org/officeDocument/2006/relationships/slideLayout" Target="../slideLayouts/slideLayout73.xml"/><Relationship Id="rId6" Type="http://schemas.openxmlformats.org/officeDocument/2006/relationships/slide" Target="slide17.xml"/><Relationship Id="rId11" Type="http://schemas.openxmlformats.org/officeDocument/2006/relationships/slide" Target="slide25.xml"/><Relationship Id="rId5" Type="http://schemas.openxmlformats.org/officeDocument/2006/relationships/slide" Target="slide12.xml"/><Relationship Id="rId10" Type="http://schemas.openxmlformats.org/officeDocument/2006/relationships/slide" Target="slide23.xml"/><Relationship Id="rId4" Type="http://schemas.openxmlformats.org/officeDocument/2006/relationships/slide" Target="slide16.xml"/><Relationship Id="rId9" Type="http://schemas.openxmlformats.org/officeDocument/2006/relationships/slide" Target="slide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5.xml"/></Relationships>
</file>

<file path=ppt/slides/_rels/slide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6.xml"/><Relationship Id="rId7" Type="http://schemas.openxmlformats.org/officeDocument/2006/relationships/slide" Target="slide23.xml"/><Relationship Id="rId2" Type="http://schemas.openxmlformats.org/officeDocument/2006/relationships/notesSlide" Target="../notesSlides/notesSlide9.xml"/><Relationship Id="rId1" Type="http://schemas.openxmlformats.org/officeDocument/2006/relationships/slideLayout" Target="../slideLayouts/slideLayout7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8.xml"/><Relationship Id="rId9"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1668" name="Google Shape;1668;p246"/>
          <p:cNvSpPr txBox="1">
            <a:spLocks noGrp="1"/>
          </p:cNvSpPr>
          <p:nvPr>
            <p:ph type="ctrTitle"/>
          </p:nvPr>
        </p:nvSpPr>
        <p:spPr>
          <a:xfrm>
            <a:off x="353886" y="1717331"/>
            <a:ext cx="7067400" cy="9738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sz="2800" b="0">
                <a:latin typeface="Roboto Light"/>
                <a:ea typeface="Roboto Light"/>
                <a:cs typeface="Roboto Light"/>
                <a:sym typeface="Roboto Light"/>
              </a:rPr>
              <a:t>Erstellen eines LEVERS-Änderungsverwaltungsplans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4"/>
        <p:cNvGrpSpPr/>
        <p:nvPr/>
      </p:nvGrpSpPr>
      <p:grpSpPr>
        <a:xfrm>
          <a:off x="0" y="0"/>
          <a:ext cx="0" cy="0"/>
          <a:chOff x="0" y="0"/>
          <a:chExt cx="0" cy="0"/>
        </a:xfrm>
      </p:grpSpPr>
      <p:sp>
        <p:nvSpPr>
          <p:cNvPr id="1875" name="Google Shape;1875;p255"/>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sz="3600" b="0">
                <a:latin typeface="Roboto Light"/>
                <a:ea typeface="Roboto Light"/>
                <a:cs typeface="Roboto Light"/>
                <a:sym typeface="Roboto Light"/>
              </a:rPr>
              <a:t>Änderung verstärken</a:t>
            </a:r>
          </a:p>
        </p:txBody>
      </p:sp>
      <p:sp>
        <p:nvSpPr>
          <p:cNvPr id="1876" name="Google Shape;1876;p255"/>
          <p:cNvSpPr/>
          <p:nvPr/>
        </p:nvSpPr>
        <p:spPr>
          <a:xfrm rot="10800000">
            <a:off x="5141900" y="1473676"/>
            <a:ext cx="364800" cy="1380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 name="Google Shape;1877;p255"/>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Vorbereiten</a:t>
            </a:r>
          </a:p>
        </p:txBody>
      </p:sp>
      <p:sp>
        <p:nvSpPr>
          <p:cNvPr id="1878" name="Google Shape;1878;p255"/>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Einführen</a:t>
            </a:r>
          </a:p>
        </p:txBody>
      </p:sp>
      <p:sp>
        <p:nvSpPr>
          <p:cNvPr id="1879" name="Google Shape;1879;p255"/>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Verwalten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3"/>
        <p:cNvGrpSpPr/>
        <p:nvPr/>
      </p:nvGrpSpPr>
      <p:grpSpPr>
        <a:xfrm>
          <a:off x="0" y="0"/>
          <a:ext cx="0" cy="0"/>
          <a:chOff x="0" y="0"/>
          <a:chExt cx="0" cy="0"/>
        </a:xfrm>
      </p:grpSpPr>
      <p:sp>
        <p:nvSpPr>
          <p:cNvPr id="1884" name="Google Shape;1884;p256"/>
          <p:cNvSpPr txBox="1"/>
          <p:nvPr/>
        </p:nvSpPr>
        <p:spPr>
          <a:xfrm>
            <a:off x="322588" y="450725"/>
            <a:ext cx="5442105" cy="1158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de-DE" sz="3000" dirty="0">
                <a:latin typeface="Roboto Light"/>
                <a:ea typeface="Roboto Light"/>
                <a:cs typeface="Roboto Light"/>
                <a:sym typeface="Roboto Light"/>
              </a:rPr>
              <a:t>Verwaltungsphase: Aktivitäten zur Änderungsverwaltung</a:t>
            </a:r>
          </a:p>
        </p:txBody>
      </p:sp>
      <p:sp>
        <p:nvSpPr>
          <p:cNvPr id="1885" name="Google Shape;1885;p256"/>
          <p:cNvSpPr txBox="1"/>
          <p:nvPr/>
        </p:nvSpPr>
        <p:spPr>
          <a:xfrm>
            <a:off x="450725" y="1863250"/>
            <a:ext cx="32892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Eine effektive Verstärkung der Änderung fördert und festigt die Akzeptanz der Technologie und hält die Benutzer davon ab, zu alten Systemen zurückzukehren. </a:t>
            </a:r>
          </a:p>
          <a:p>
            <a:pPr marL="0" lvl="0" indent="0" algn="l" rtl="0">
              <a:lnSpc>
                <a:spcPct val="115000"/>
              </a:lnSpc>
              <a:spcBef>
                <a:spcPts val="0"/>
              </a:spcBef>
              <a:spcAft>
                <a:spcPts val="0"/>
              </a:spcAft>
              <a:buNone/>
            </a:pPr>
            <a:endParaRPr sz="10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In der Verwaltungsphase liegt der Schwerpunkt auf </a:t>
            </a:r>
            <a:br>
              <a:rPr lang="de-DE" sz="1000" dirty="0">
                <a:latin typeface="Roboto Light"/>
                <a:ea typeface="Roboto Light"/>
                <a:cs typeface="Roboto Light"/>
                <a:sym typeface="Roboto Light"/>
              </a:rPr>
            </a:br>
            <a:r>
              <a:rPr lang="de-DE" sz="1000" dirty="0">
                <a:latin typeface="Roboto Light"/>
                <a:ea typeface="Roboto Light"/>
                <a:cs typeface="Roboto Light"/>
                <a:sym typeface="Roboto Light"/>
              </a:rPr>
              <a:t>der Messung der Effektivität der implementierten Änderungsstrategien und der Feinabstimmung des Änderungsverwaltungsplans, um nachhaltige Ergebnisse zu erzielen.</a:t>
            </a:r>
          </a:p>
          <a:p>
            <a:pPr marL="0" lvl="0" indent="0" algn="l" rtl="0">
              <a:lnSpc>
                <a:spcPct val="115000"/>
              </a:lnSpc>
              <a:spcBef>
                <a:spcPts val="0"/>
              </a:spcBef>
              <a:spcAft>
                <a:spcPts val="0"/>
              </a:spcAft>
              <a:buNone/>
            </a:pPr>
            <a:endParaRPr sz="10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Führen Sie in der Verwaltungsphase die auf dieser Seite beschriebenen Schritte durch, um die Voraussetzungen für eine erfolgreiche Akzeptanz zu schaffen. Klicken Sie auf die Links, um zu Beschreibungen und detaillierten Anleitungen der einzelnen Aktivitäten zu gelangen.</a:t>
            </a:r>
          </a:p>
        </p:txBody>
      </p:sp>
      <p:graphicFrame>
        <p:nvGraphicFramePr>
          <p:cNvPr id="1886" name="Google Shape;1886;p256"/>
          <p:cNvGraphicFramePr/>
          <p:nvPr>
            <p:extLst>
              <p:ext uri="{D42A27DB-BD31-4B8C-83A1-F6EECF244321}">
                <p14:modId xmlns:p14="http://schemas.microsoft.com/office/powerpoint/2010/main" val="1877487093"/>
              </p:ext>
            </p:extLst>
          </p:nvPr>
        </p:nvGraphicFramePr>
        <p:xfrm>
          <a:off x="4282855" y="1670223"/>
          <a:ext cx="4459800" cy="2884450"/>
        </p:xfrm>
        <a:graphic>
          <a:graphicData uri="http://schemas.openxmlformats.org/drawingml/2006/table">
            <a:tbl>
              <a:tblPr>
                <a:noFill/>
                <a:tableStyleId>{45470F37-8B12-47F0-81BC-2B07CDDA16E9}</a:tableStyleId>
              </a:tblPr>
              <a:tblGrid>
                <a:gridCol w="1075775">
                  <a:extLst>
                    <a:ext uri="{9D8B030D-6E8A-4147-A177-3AD203B41FA5}">
                      <a16:colId xmlns:a16="http://schemas.microsoft.com/office/drawing/2014/main" val="20000"/>
                    </a:ext>
                  </a:extLst>
                </a:gridCol>
                <a:gridCol w="3384025">
                  <a:extLst>
                    <a:ext uri="{9D8B030D-6E8A-4147-A177-3AD203B41FA5}">
                      <a16:colId xmlns:a16="http://schemas.microsoft.com/office/drawing/2014/main" val="20001"/>
                    </a:ext>
                  </a:extLst>
                </a:gridCol>
              </a:tblGrid>
              <a:tr h="345425">
                <a:tc gridSpan="2">
                  <a:txBody>
                    <a:bodyPr/>
                    <a:lstStyle/>
                    <a:p>
                      <a:pPr marL="0" lvl="0" indent="0" algn="ctr" rtl="0">
                        <a:spcBef>
                          <a:spcPts val="0"/>
                        </a:spcBef>
                        <a:spcAft>
                          <a:spcPts val="0"/>
                        </a:spcAft>
                        <a:buNone/>
                      </a:pPr>
                      <a:r>
                        <a:rPr lang="de-DE" sz="1200" b="1">
                          <a:solidFill>
                            <a:srgbClr val="FFFFFF"/>
                          </a:solidFill>
                          <a:latin typeface="Roboto"/>
                          <a:ea typeface="Roboto"/>
                          <a:cs typeface="Roboto"/>
                          <a:sym typeface="Roboto"/>
                        </a:rPr>
                        <a:t>Aktivitäten der VERWALTUNGSPHASE</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40455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Leadership (Führung)</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63525" marR="0" lvl="0" indent="-176213" algn="l" rtl="0">
                        <a:lnSpc>
                          <a:spcPct val="100000"/>
                        </a:lnSpc>
                        <a:spcBef>
                          <a:spcPts val="0"/>
                        </a:spcBef>
                        <a:spcAft>
                          <a:spcPts val="0"/>
                        </a:spcAft>
                        <a:buClr>
                          <a:srgbClr val="434343"/>
                        </a:buClr>
                        <a:buSzPts val="1000"/>
                        <a:buFont typeface="Roboto"/>
                        <a:buChar char="●"/>
                      </a:pPr>
                      <a:r>
                        <a:rPr lang="de-DE" sz="1000" u="sng" dirty="0">
                          <a:solidFill>
                            <a:schemeClr val="hlink"/>
                          </a:solidFill>
                          <a:latin typeface="Roboto"/>
                          <a:ea typeface="Roboto"/>
                          <a:cs typeface="Roboto"/>
                          <a:sym typeface="Roboto"/>
                          <a:hlinkClick r:id="rId3" action="ppaction://hlinksldjump"/>
                        </a:rPr>
                        <a:t>Fortsetzung der Strategie zum Engagement von Führungskräften</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404550">
                <a:tc>
                  <a:txBody>
                    <a:bodyPr/>
                    <a:lstStyle/>
                    <a:p>
                      <a:pPr marL="0" lvl="0" indent="0" algn="l" rtl="0">
                        <a:spcBef>
                          <a:spcPts val="0"/>
                        </a:spcBef>
                        <a:spcAft>
                          <a:spcPts val="0"/>
                        </a:spcAft>
                        <a:buNone/>
                      </a:pPr>
                      <a:r>
                        <a:rPr lang="de-DE" sz="1000" dirty="0">
                          <a:solidFill>
                            <a:srgbClr val="FFFFFF"/>
                          </a:solidFill>
                          <a:latin typeface="Roboto"/>
                          <a:ea typeface="Roboto"/>
                          <a:cs typeface="Roboto"/>
                          <a:sym typeface="Roboto"/>
                        </a:rPr>
                        <a:t>Ecosystem (Ökosystem)</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357188" lvl="0" indent="-174625" algn="l" rtl="0">
                        <a:spcBef>
                          <a:spcPts val="0"/>
                        </a:spcBef>
                        <a:spcAft>
                          <a:spcPts val="0"/>
                        </a:spcAft>
                        <a:buClr>
                          <a:srgbClr val="434343"/>
                        </a:buClr>
                        <a:buSzPts val="1000"/>
                        <a:buFont typeface="Roboto"/>
                        <a:buChar char="●"/>
                      </a:pPr>
                      <a:r>
                        <a:rPr lang="de-DE" sz="1000" u="sng" dirty="0">
                          <a:solidFill>
                            <a:schemeClr val="hlink"/>
                          </a:solidFill>
                          <a:latin typeface="Roboto"/>
                          <a:ea typeface="Roboto"/>
                          <a:cs typeface="Roboto"/>
                          <a:sym typeface="Roboto"/>
                          <a:hlinkClick r:id="rId4" action="ppaction://hlinksldjump"/>
                        </a:rPr>
                        <a:t>Fortsetzung des Plans zum Engagement von Beteiligten</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588425">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Enablement (Befähigung)</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357188" lvl="0" indent="-174625" algn="l" rtl="0">
                        <a:spcBef>
                          <a:spcPts val="0"/>
                        </a:spcBef>
                        <a:spcAft>
                          <a:spcPts val="0"/>
                        </a:spcAft>
                        <a:buClr>
                          <a:srgbClr val="434343"/>
                        </a:buClr>
                        <a:buSzPts val="1000"/>
                        <a:buFont typeface="Roboto"/>
                        <a:buChar char="●"/>
                      </a:pPr>
                      <a:r>
                        <a:rPr lang="de-DE" sz="1000" u="sng" dirty="0">
                          <a:solidFill>
                            <a:schemeClr val="hlink"/>
                          </a:solidFill>
                          <a:latin typeface="Roboto"/>
                          <a:ea typeface="Roboto"/>
                          <a:cs typeface="Roboto"/>
                          <a:sym typeface="Roboto"/>
                          <a:hlinkClick r:id="rId5" action="ppaction://hlinksldjump"/>
                        </a:rPr>
                        <a:t>Fortsetzung des Kommunikationsplans</a:t>
                      </a:r>
                    </a:p>
                    <a:p>
                      <a:pPr marL="357188" lvl="0" indent="-174625" algn="l" rtl="0">
                        <a:spcBef>
                          <a:spcPts val="0"/>
                        </a:spcBef>
                        <a:spcAft>
                          <a:spcPts val="0"/>
                        </a:spcAft>
                        <a:buClr>
                          <a:srgbClr val="434343"/>
                        </a:buClr>
                        <a:buSzPts val="1000"/>
                        <a:buFont typeface="Roboto"/>
                        <a:buChar char="●"/>
                      </a:pPr>
                      <a:r>
                        <a:rPr lang="de-DE" sz="1000" u="sng" dirty="0">
                          <a:solidFill>
                            <a:schemeClr val="hlink"/>
                          </a:solidFill>
                          <a:latin typeface="Roboto"/>
                          <a:ea typeface="Roboto"/>
                          <a:cs typeface="Roboto"/>
                          <a:sym typeface="Roboto"/>
                          <a:hlinkClick r:id="rId6" action="ppaction://hlinksldjump"/>
                        </a:rPr>
                        <a:t>Fortsetzung des Schulungsplans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0455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Rewards (Belohnungen)</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357188" lvl="0" indent="-174625" algn="l" rtl="0">
                        <a:spcBef>
                          <a:spcPts val="0"/>
                        </a:spcBef>
                        <a:spcAft>
                          <a:spcPts val="0"/>
                        </a:spcAft>
                        <a:buClr>
                          <a:srgbClr val="434343"/>
                        </a:buClr>
                        <a:buSzPts val="1000"/>
                        <a:buFont typeface="Roboto"/>
                        <a:buChar char="●"/>
                      </a:pPr>
                      <a:r>
                        <a:rPr lang="de-DE" sz="1000" u="sng" dirty="0">
                          <a:solidFill>
                            <a:schemeClr val="hlink"/>
                          </a:solidFill>
                          <a:latin typeface="Roboto"/>
                          <a:ea typeface="Roboto"/>
                          <a:cs typeface="Roboto"/>
                          <a:sym typeface="Roboto"/>
                          <a:hlinkClick r:id="rId7" action="ppaction://hlinksldjump"/>
                        </a:rPr>
                        <a:t>Fortsetzung der Überprüfung der Anreize</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4"/>
                  </a:ext>
                </a:extLst>
              </a:tr>
              <a:tr h="40455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Structures (Strukturen)</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357188" lvl="0" indent="-174625" algn="l" rtl="0">
                        <a:spcBef>
                          <a:spcPts val="0"/>
                        </a:spcBef>
                        <a:spcAft>
                          <a:spcPts val="0"/>
                        </a:spcAft>
                        <a:buClr>
                          <a:srgbClr val="434343"/>
                        </a:buClr>
                        <a:buSzPts val="1000"/>
                        <a:buFont typeface="Roboto"/>
                        <a:buChar char="●"/>
                      </a:pPr>
                      <a:r>
                        <a:rPr lang="de-DE" sz="1000" u="sng" dirty="0">
                          <a:solidFill>
                            <a:schemeClr val="hlink"/>
                          </a:solidFill>
                          <a:latin typeface="Roboto"/>
                          <a:ea typeface="Roboto"/>
                          <a:cs typeface="Roboto"/>
                          <a:sym typeface="Roboto"/>
                          <a:hlinkClick r:id="rId8" action="ppaction://hlinksldjump"/>
                        </a:rPr>
                        <a:t>Nutzen von Feedback-Schleifen</a:t>
                      </a:r>
                    </a:p>
                    <a:p>
                      <a:pPr marL="357188" lvl="0" indent="-174625" algn="l" rtl="0">
                        <a:spcBef>
                          <a:spcPts val="0"/>
                        </a:spcBef>
                        <a:spcAft>
                          <a:spcPts val="0"/>
                        </a:spcAft>
                        <a:buClr>
                          <a:srgbClr val="434343"/>
                        </a:buClr>
                        <a:buSzPts val="1000"/>
                        <a:buFont typeface="Roboto"/>
                        <a:buChar char="●"/>
                      </a:pPr>
                      <a:r>
                        <a:rPr lang="de-DE" sz="1000" u="sng" dirty="0">
                          <a:solidFill>
                            <a:schemeClr val="hlink"/>
                          </a:solidFill>
                          <a:latin typeface="Roboto"/>
                          <a:ea typeface="Roboto"/>
                          <a:cs typeface="Roboto"/>
                          <a:sym typeface="Roboto"/>
                          <a:hlinkClick r:id="rId9" action="ppaction://hlinksldjump"/>
                        </a:rPr>
                        <a:t>Überwachen der Akzeptanz-/Erfolgsmetriken</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bl>
          </a:graphicData>
        </a:graphic>
      </p:graphicFrame>
      <p:sp>
        <p:nvSpPr>
          <p:cNvPr id="1887" name="Google Shape;1887;p256"/>
          <p:cNvSpPr/>
          <p:nvPr/>
        </p:nvSpPr>
        <p:spPr>
          <a:xfrm rot="10800000">
            <a:off x="7563533" y="233668"/>
            <a:ext cx="216600" cy="819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 name="Google Shape;1888;p256"/>
          <p:cNvSpPr/>
          <p:nvPr/>
        </p:nvSpPr>
        <p:spPr>
          <a:xfrm>
            <a:off x="5188401" y="35460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a:solidFill>
                  <a:srgbClr val="FFFFFF"/>
                </a:solidFill>
                <a:latin typeface="Roboto"/>
                <a:ea typeface="Roboto"/>
                <a:cs typeface="Roboto"/>
                <a:sym typeface="Roboto"/>
              </a:rPr>
              <a:t>Vorbereiten</a:t>
            </a:r>
          </a:p>
        </p:txBody>
      </p:sp>
      <p:sp>
        <p:nvSpPr>
          <p:cNvPr id="1889" name="Google Shape;1889;p256"/>
          <p:cNvSpPr/>
          <p:nvPr/>
        </p:nvSpPr>
        <p:spPr>
          <a:xfrm>
            <a:off x="7134150" y="35460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a:solidFill>
                  <a:srgbClr val="FFFFFF"/>
                </a:solidFill>
                <a:latin typeface="Roboto"/>
                <a:ea typeface="Roboto"/>
                <a:cs typeface="Roboto"/>
                <a:sym typeface="Roboto"/>
              </a:rPr>
              <a:t>Verwalten</a:t>
            </a:r>
          </a:p>
        </p:txBody>
      </p:sp>
      <p:sp>
        <p:nvSpPr>
          <p:cNvPr id="1890" name="Google Shape;1890;p256"/>
          <p:cNvSpPr/>
          <p:nvPr/>
        </p:nvSpPr>
        <p:spPr>
          <a:xfrm>
            <a:off x="6126220" y="35460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a:solidFill>
                  <a:srgbClr val="FFFFFF"/>
                </a:solidFill>
                <a:latin typeface="Roboto"/>
                <a:ea typeface="Roboto"/>
                <a:cs typeface="Roboto"/>
                <a:sym typeface="Roboto"/>
              </a:rPr>
              <a:t>Einführen</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4"/>
        <p:cNvGrpSpPr/>
        <p:nvPr/>
      </p:nvGrpSpPr>
      <p:grpSpPr>
        <a:xfrm>
          <a:off x="0" y="0"/>
          <a:ext cx="0" cy="0"/>
          <a:chOff x="0" y="0"/>
          <a:chExt cx="0" cy="0"/>
        </a:xfrm>
      </p:grpSpPr>
      <p:sp>
        <p:nvSpPr>
          <p:cNvPr id="1895" name="Google Shape;1895;p257"/>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de-DE" sz="3000">
                <a:latin typeface="Roboto Light"/>
                <a:ea typeface="Roboto Light"/>
                <a:cs typeface="Roboto Light"/>
                <a:sym typeface="Roboto Light"/>
              </a:rPr>
              <a:t>Änderungsverwaltungsplan</a:t>
            </a:r>
          </a:p>
        </p:txBody>
      </p:sp>
      <p:sp>
        <p:nvSpPr>
          <p:cNvPr id="1896" name="Google Shape;1896;p257"/>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Vorbereiten</a:t>
            </a:r>
          </a:p>
        </p:txBody>
      </p:sp>
      <p:sp>
        <p:nvSpPr>
          <p:cNvPr id="1897" name="Google Shape;1897;p257"/>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Einführen</a:t>
            </a:r>
          </a:p>
        </p:txBody>
      </p:sp>
      <p:sp>
        <p:nvSpPr>
          <p:cNvPr id="1898" name="Google Shape;1898;p257"/>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Verwalten</a:t>
            </a:r>
          </a:p>
        </p:txBody>
      </p:sp>
      <p:grpSp>
        <p:nvGrpSpPr>
          <p:cNvPr id="1899" name="Google Shape;1899;p257"/>
          <p:cNvGrpSpPr/>
          <p:nvPr/>
        </p:nvGrpSpPr>
        <p:grpSpPr>
          <a:xfrm>
            <a:off x="1938404" y="2405469"/>
            <a:ext cx="154800" cy="154500"/>
            <a:chOff x="2568099" y="2334200"/>
            <a:chExt cx="154800" cy="154500"/>
          </a:xfrm>
        </p:grpSpPr>
        <p:sp>
          <p:nvSpPr>
            <p:cNvPr id="1900" name="Google Shape;1900;p257"/>
            <p:cNvSpPr/>
            <p:nvPr/>
          </p:nvSpPr>
          <p:spPr>
            <a:xfrm>
              <a:off x="2568099" y="2334200"/>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01" name="Google Shape;1901;p257"/>
            <p:cNvSpPr/>
            <p:nvPr/>
          </p:nvSpPr>
          <p:spPr>
            <a:xfrm>
              <a:off x="2604584" y="2365763"/>
              <a:ext cx="81867" cy="80275"/>
            </a:xfrm>
            <a:custGeom>
              <a:avLst/>
              <a:gdLst/>
              <a:ahLst/>
              <a:cxnLst/>
              <a:rect l="l" t="t" r="r" b="b"/>
              <a:pathLst>
                <a:path w="727" h="713" extrusionOk="0">
                  <a:moveTo>
                    <a:pt x="10" y="700"/>
                  </a:moveTo>
                  <a:lnTo>
                    <a:pt x="10" y="700"/>
                  </a:lnTo>
                  <a:lnTo>
                    <a:pt x="6" y="696"/>
                  </a:lnTo>
                  <a:lnTo>
                    <a:pt x="3" y="690"/>
                  </a:lnTo>
                  <a:lnTo>
                    <a:pt x="0" y="678"/>
                  </a:lnTo>
                  <a:lnTo>
                    <a:pt x="0" y="672"/>
                  </a:lnTo>
                  <a:lnTo>
                    <a:pt x="0" y="666"/>
                  </a:lnTo>
                  <a:lnTo>
                    <a:pt x="2" y="660"/>
                  </a:lnTo>
                  <a:lnTo>
                    <a:pt x="3" y="656"/>
                  </a:lnTo>
                  <a:lnTo>
                    <a:pt x="21" y="629"/>
                  </a:lnTo>
                  <a:lnTo>
                    <a:pt x="44" y="600"/>
                  </a:lnTo>
                  <a:lnTo>
                    <a:pt x="71" y="569"/>
                  </a:lnTo>
                  <a:lnTo>
                    <a:pt x="97" y="538"/>
                  </a:lnTo>
                  <a:lnTo>
                    <a:pt x="87" y="516"/>
                  </a:lnTo>
                  <a:lnTo>
                    <a:pt x="80" y="494"/>
                  </a:lnTo>
                  <a:lnTo>
                    <a:pt x="75" y="470"/>
                  </a:lnTo>
                  <a:lnTo>
                    <a:pt x="74" y="445"/>
                  </a:lnTo>
                  <a:lnTo>
                    <a:pt x="74" y="426"/>
                  </a:lnTo>
                  <a:lnTo>
                    <a:pt x="77" y="407"/>
                  </a:lnTo>
                  <a:lnTo>
                    <a:pt x="81" y="388"/>
                  </a:lnTo>
                  <a:lnTo>
                    <a:pt x="88" y="370"/>
                  </a:lnTo>
                  <a:lnTo>
                    <a:pt x="96" y="354"/>
                  </a:lnTo>
                  <a:lnTo>
                    <a:pt x="106" y="338"/>
                  </a:lnTo>
                  <a:lnTo>
                    <a:pt x="116" y="323"/>
                  </a:lnTo>
                  <a:lnTo>
                    <a:pt x="130" y="310"/>
                  </a:lnTo>
                  <a:lnTo>
                    <a:pt x="143" y="298"/>
                  </a:lnTo>
                  <a:lnTo>
                    <a:pt x="158" y="286"/>
                  </a:lnTo>
                  <a:lnTo>
                    <a:pt x="174" y="277"/>
                  </a:lnTo>
                  <a:lnTo>
                    <a:pt x="190" y="268"/>
                  </a:lnTo>
                  <a:lnTo>
                    <a:pt x="208" y="263"/>
                  </a:lnTo>
                  <a:lnTo>
                    <a:pt x="227" y="258"/>
                  </a:lnTo>
                  <a:lnTo>
                    <a:pt x="246" y="255"/>
                  </a:lnTo>
                  <a:lnTo>
                    <a:pt x="265" y="254"/>
                  </a:lnTo>
                  <a:lnTo>
                    <a:pt x="286" y="255"/>
                  </a:lnTo>
                  <a:lnTo>
                    <a:pt x="304" y="258"/>
                  </a:lnTo>
                  <a:lnTo>
                    <a:pt x="323" y="263"/>
                  </a:lnTo>
                  <a:lnTo>
                    <a:pt x="340" y="268"/>
                  </a:lnTo>
                  <a:lnTo>
                    <a:pt x="356" y="277"/>
                  </a:lnTo>
                  <a:lnTo>
                    <a:pt x="373" y="286"/>
                  </a:lnTo>
                  <a:lnTo>
                    <a:pt x="388" y="298"/>
                  </a:lnTo>
                  <a:lnTo>
                    <a:pt x="401" y="310"/>
                  </a:lnTo>
                  <a:lnTo>
                    <a:pt x="414" y="323"/>
                  </a:lnTo>
                  <a:lnTo>
                    <a:pt x="424" y="338"/>
                  </a:lnTo>
                  <a:lnTo>
                    <a:pt x="435" y="354"/>
                  </a:lnTo>
                  <a:lnTo>
                    <a:pt x="442" y="370"/>
                  </a:lnTo>
                  <a:lnTo>
                    <a:pt x="448" y="388"/>
                  </a:lnTo>
                  <a:lnTo>
                    <a:pt x="454" y="407"/>
                  </a:lnTo>
                  <a:lnTo>
                    <a:pt x="457" y="426"/>
                  </a:lnTo>
                  <a:lnTo>
                    <a:pt x="457" y="445"/>
                  </a:lnTo>
                  <a:lnTo>
                    <a:pt x="457" y="465"/>
                  </a:lnTo>
                  <a:lnTo>
                    <a:pt x="454" y="484"/>
                  </a:lnTo>
                  <a:lnTo>
                    <a:pt x="448" y="503"/>
                  </a:lnTo>
                  <a:lnTo>
                    <a:pt x="442" y="521"/>
                  </a:lnTo>
                  <a:lnTo>
                    <a:pt x="435" y="537"/>
                  </a:lnTo>
                  <a:lnTo>
                    <a:pt x="424" y="553"/>
                  </a:lnTo>
                  <a:lnTo>
                    <a:pt x="414" y="568"/>
                  </a:lnTo>
                  <a:lnTo>
                    <a:pt x="401" y="581"/>
                  </a:lnTo>
                  <a:lnTo>
                    <a:pt x="388" y="594"/>
                  </a:lnTo>
                  <a:lnTo>
                    <a:pt x="373" y="604"/>
                  </a:lnTo>
                  <a:lnTo>
                    <a:pt x="356" y="615"/>
                  </a:lnTo>
                  <a:lnTo>
                    <a:pt x="340" y="622"/>
                  </a:lnTo>
                  <a:lnTo>
                    <a:pt x="323" y="629"/>
                  </a:lnTo>
                  <a:lnTo>
                    <a:pt x="304" y="634"/>
                  </a:lnTo>
                  <a:lnTo>
                    <a:pt x="286" y="637"/>
                  </a:lnTo>
                  <a:lnTo>
                    <a:pt x="265" y="638"/>
                  </a:lnTo>
                  <a:lnTo>
                    <a:pt x="240" y="635"/>
                  </a:lnTo>
                  <a:lnTo>
                    <a:pt x="216" y="631"/>
                  </a:lnTo>
                  <a:lnTo>
                    <a:pt x="193" y="624"/>
                  </a:lnTo>
                  <a:lnTo>
                    <a:pt x="172" y="613"/>
                  </a:lnTo>
                  <a:lnTo>
                    <a:pt x="140" y="643"/>
                  </a:lnTo>
                  <a:lnTo>
                    <a:pt x="108" y="668"/>
                  </a:lnTo>
                  <a:lnTo>
                    <a:pt x="78" y="690"/>
                  </a:lnTo>
                  <a:lnTo>
                    <a:pt x="53" y="708"/>
                  </a:lnTo>
                  <a:lnTo>
                    <a:pt x="49" y="711"/>
                  </a:lnTo>
                  <a:lnTo>
                    <a:pt x="44" y="712"/>
                  </a:lnTo>
                  <a:lnTo>
                    <a:pt x="32" y="711"/>
                  </a:lnTo>
                  <a:lnTo>
                    <a:pt x="21" y="708"/>
                  </a:lnTo>
                  <a:lnTo>
                    <a:pt x="15" y="703"/>
                  </a:lnTo>
                  <a:lnTo>
                    <a:pt x="10" y="700"/>
                  </a:lnTo>
                  <a:close/>
                  <a:moveTo>
                    <a:pt x="390" y="445"/>
                  </a:moveTo>
                  <a:lnTo>
                    <a:pt x="390" y="445"/>
                  </a:lnTo>
                  <a:lnTo>
                    <a:pt x="389" y="432"/>
                  </a:lnTo>
                  <a:lnTo>
                    <a:pt x="388" y="420"/>
                  </a:lnTo>
                  <a:lnTo>
                    <a:pt x="385" y="408"/>
                  </a:lnTo>
                  <a:lnTo>
                    <a:pt x="380" y="397"/>
                  </a:lnTo>
                  <a:lnTo>
                    <a:pt x="374" y="386"/>
                  </a:lnTo>
                  <a:lnTo>
                    <a:pt x="368" y="376"/>
                  </a:lnTo>
                  <a:lnTo>
                    <a:pt x="361" y="367"/>
                  </a:lnTo>
                  <a:lnTo>
                    <a:pt x="354" y="358"/>
                  </a:lnTo>
                  <a:lnTo>
                    <a:pt x="343" y="350"/>
                  </a:lnTo>
                  <a:lnTo>
                    <a:pt x="334" y="342"/>
                  </a:lnTo>
                  <a:lnTo>
                    <a:pt x="324" y="336"/>
                  </a:lnTo>
                  <a:lnTo>
                    <a:pt x="314" y="330"/>
                  </a:lnTo>
                  <a:lnTo>
                    <a:pt x="302" y="327"/>
                  </a:lnTo>
                  <a:lnTo>
                    <a:pt x="290" y="323"/>
                  </a:lnTo>
                  <a:lnTo>
                    <a:pt x="278" y="322"/>
                  </a:lnTo>
                  <a:lnTo>
                    <a:pt x="265" y="322"/>
                  </a:lnTo>
                  <a:lnTo>
                    <a:pt x="253" y="322"/>
                  </a:lnTo>
                  <a:lnTo>
                    <a:pt x="240" y="323"/>
                  </a:lnTo>
                  <a:lnTo>
                    <a:pt x="228" y="327"/>
                  </a:lnTo>
                  <a:lnTo>
                    <a:pt x="218" y="330"/>
                  </a:lnTo>
                  <a:lnTo>
                    <a:pt x="206" y="336"/>
                  </a:lnTo>
                  <a:lnTo>
                    <a:pt x="196" y="342"/>
                  </a:lnTo>
                  <a:lnTo>
                    <a:pt x="187" y="350"/>
                  </a:lnTo>
                  <a:lnTo>
                    <a:pt x="178" y="358"/>
                  </a:lnTo>
                  <a:lnTo>
                    <a:pt x="169" y="367"/>
                  </a:lnTo>
                  <a:lnTo>
                    <a:pt x="162" y="376"/>
                  </a:lnTo>
                  <a:lnTo>
                    <a:pt x="156" y="386"/>
                  </a:lnTo>
                  <a:lnTo>
                    <a:pt x="152" y="397"/>
                  </a:lnTo>
                  <a:lnTo>
                    <a:pt x="147" y="408"/>
                  </a:lnTo>
                  <a:lnTo>
                    <a:pt x="144" y="420"/>
                  </a:lnTo>
                  <a:lnTo>
                    <a:pt x="141" y="432"/>
                  </a:lnTo>
                  <a:lnTo>
                    <a:pt x="141" y="445"/>
                  </a:lnTo>
                  <a:lnTo>
                    <a:pt x="141" y="457"/>
                  </a:lnTo>
                  <a:lnTo>
                    <a:pt x="144" y="470"/>
                  </a:lnTo>
                  <a:lnTo>
                    <a:pt x="147" y="482"/>
                  </a:lnTo>
                  <a:lnTo>
                    <a:pt x="152" y="492"/>
                  </a:lnTo>
                  <a:lnTo>
                    <a:pt x="156" y="504"/>
                  </a:lnTo>
                  <a:lnTo>
                    <a:pt x="162" y="514"/>
                  </a:lnTo>
                  <a:lnTo>
                    <a:pt x="169" y="523"/>
                  </a:lnTo>
                  <a:lnTo>
                    <a:pt x="178" y="532"/>
                  </a:lnTo>
                  <a:lnTo>
                    <a:pt x="187" y="541"/>
                  </a:lnTo>
                  <a:lnTo>
                    <a:pt x="196" y="548"/>
                  </a:lnTo>
                  <a:lnTo>
                    <a:pt x="206" y="554"/>
                  </a:lnTo>
                  <a:lnTo>
                    <a:pt x="218" y="560"/>
                  </a:lnTo>
                  <a:lnTo>
                    <a:pt x="228" y="563"/>
                  </a:lnTo>
                  <a:lnTo>
                    <a:pt x="240" y="568"/>
                  </a:lnTo>
                  <a:lnTo>
                    <a:pt x="253" y="569"/>
                  </a:lnTo>
                  <a:lnTo>
                    <a:pt x="265" y="569"/>
                  </a:lnTo>
                  <a:lnTo>
                    <a:pt x="278" y="569"/>
                  </a:lnTo>
                  <a:lnTo>
                    <a:pt x="290" y="568"/>
                  </a:lnTo>
                  <a:lnTo>
                    <a:pt x="302" y="563"/>
                  </a:lnTo>
                  <a:lnTo>
                    <a:pt x="314" y="560"/>
                  </a:lnTo>
                  <a:lnTo>
                    <a:pt x="324" y="554"/>
                  </a:lnTo>
                  <a:lnTo>
                    <a:pt x="334" y="548"/>
                  </a:lnTo>
                  <a:lnTo>
                    <a:pt x="343" y="541"/>
                  </a:lnTo>
                  <a:lnTo>
                    <a:pt x="354" y="532"/>
                  </a:lnTo>
                  <a:lnTo>
                    <a:pt x="361" y="523"/>
                  </a:lnTo>
                  <a:lnTo>
                    <a:pt x="368" y="514"/>
                  </a:lnTo>
                  <a:lnTo>
                    <a:pt x="374" y="504"/>
                  </a:lnTo>
                  <a:lnTo>
                    <a:pt x="380" y="492"/>
                  </a:lnTo>
                  <a:lnTo>
                    <a:pt x="385" y="482"/>
                  </a:lnTo>
                  <a:lnTo>
                    <a:pt x="388" y="470"/>
                  </a:lnTo>
                  <a:lnTo>
                    <a:pt x="389" y="457"/>
                  </a:lnTo>
                  <a:lnTo>
                    <a:pt x="390" y="445"/>
                  </a:lnTo>
                  <a:close/>
                  <a:moveTo>
                    <a:pt x="726" y="348"/>
                  </a:moveTo>
                  <a:lnTo>
                    <a:pt x="726" y="640"/>
                  </a:lnTo>
                  <a:lnTo>
                    <a:pt x="725" y="649"/>
                  </a:lnTo>
                  <a:lnTo>
                    <a:pt x="722" y="657"/>
                  </a:lnTo>
                  <a:lnTo>
                    <a:pt x="717" y="666"/>
                  </a:lnTo>
                  <a:lnTo>
                    <a:pt x="712" y="674"/>
                  </a:lnTo>
                  <a:lnTo>
                    <a:pt x="704" y="680"/>
                  </a:lnTo>
                  <a:lnTo>
                    <a:pt x="697" y="684"/>
                  </a:lnTo>
                  <a:lnTo>
                    <a:pt x="687" y="687"/>
                  </a:lnTo>
                  <a:lnTo>
                    <a:pt x="678" y="688"/>
                  </a:lnTo>
                  <a:lnTo>
                    <a:pt x="355" y="688"/>
                  </a:lnTo>
                  <a:lnTo>
                    <a:pt x="373" y="680"/>
                  </a:lnTo>
                  <a:lnTo>
                    <a:pt x="390" y="671"/>
                  </a:lnTo>
                  <a:lnTo>
                    <a:pt x="407" y="662"/>
                  </a:lnTo>
                  <a:lnTo>
                    <a:pt x="423" y="650"/>
                  </a:lnTo>
                  <a:lnTo>
                    <a:pt x="437" y="637"/>
                  </a:lnTo>
                  <a:lnTo>
                    <a:pt x="451" y="624"/>
                  </a:lnTo>
                  <a:lnTo>
                    <a:pt x="464" y="609"/>
                  </a:lnTo>
                  <a:lnTo>
                    <a:pt x="476" y="594"/>
                  </a:lnTo>
                  <a:lnTo>
                    <a:pt x="486" y="578"/>
                  </a:lnTo>
                  <a:lnTo>
                    <a:pt x="495" y="560"/>
                  </a:lnTo>
                  <a:lnTo>
                    <a:pt x="504" y="543"/>
                  </a:lnTo>
                  <a:lnTo>
                    <a:pt x="510" y="523"/>
                  </a:lnTo>
                  <a:lnTo>
                    <a:pt x="516" y="504"/>
                  </a:lnTo>
                  <a:lnTo>
                    <a:pt x="520" y="485"/>
                  </a:lnTo>
                  <a:lnTo>
                    <a:pt x="521" y="465"/>
                  </a:lnTo>
                  <a:lnTo>
                    <a:pt x="523" y="444"/>
                  </a:lnTo>
                  <a:lnTo>
                    <a:pt x="521" y="419"/>
                  </a:lnTo>
                  <a:lnTo>
                    <a:pt x="517" y="392"/>
                  </a:lnTo>
                  <a:lnTo>
                    <a:pt x="511" y="369"/>
                  </a:lnTo>
                  <a:lnTo>
                    <a:pt x="502" y="345"/>
                  </a:lnTo>
                  <a:lnTo>
                    <a:pt x="492" y="322"/>
                  </a:lnTo>
                  <a:lnTo>
                    <a:pt x="479" y="301"/>
                  </a:lnTo>
                  <a:lnTo>
                    <a:pt x="464" y="280"/>
                  </a:lnTo>
                  <a:lnTo>
                    <a:pt x="448" y="263"/>
                  </a:lnTo>
                  <a:lnTo>
                    <a:pt x="430" y="246"/>
                  </a:lnTo>
                  <a:lnTo>
                    <a:pt x="410" y="232"/>
                  </a:lnTo>
                  <a:lnTo>
                    <a:pt x="389" y="219"/>
                  </a:lnTo>
                  <a:lnTo>
                    <a:pt x="365" y="207"/>
                  </a:lnTo>
                  <a:lnTo>
                    <a:pt x="342" y="199"/>
                  </a:lnTo>
                  <a:lnTo>
                    <a:pt x="318" y="192"/>
                  </a:lnTo>
                  <a:lnTo>
                    <a:pt x="292" y="189"/>
                  </a:lnTo>
                  <a:lnTo>
                    <a:pt x="267" y="187"/>
                  </a:lnTo>
                  <a:lnTo>
                    <a:pt x="248" y="187"/>
                  </a:lnTo>
                  <a:lnTo>
                    <a:pt x="230" y="189"/>
                  </a:lnTo>
                  <a:lnTo>
                    <a:pt x="212" y="193"/>
                  </a:lnTo>
                  <a:lnTo>
                    <a:pt x="194" y="198"/>
                  </a:lnTo>
                  <a:lnTo>
                    <a:pt x="230" y="157"/>
                  </a:lnTo>
                  <a:lnTo>
                    <a:pt x="264" y="120"/>
                  </a:lnTo>
                  <a:lnTo>
                    <a:pt x="296" y="87"/>
                  </a:lnTo>
                  <a:lnTo>
                    <a:pt x="324" y="61"/>
                  </a:lnTo>
                  <a:lnTo>
                    <a:pt x="348" y="39"/>
                  </a:lnTo>
                  <a:lnTo>
                    <a:pt x="367" y="24"/>
                  </a:lnTo>
                  <a:lnTo>
                    <a:pt x="385" y="9"/>
                  </a:lnTo>
                  <a:lnTo>
                    <a:pt x="392" y="5"/>
                  </a:lnTo>
                  <a:lnTo>
                    <a:pt x="398" y="3"/>
                  </a:lnTo>
                  <a:lnTo>
                    <a:pt x="405" y="2"/>
                  </a:lnTo>
                  <a:lnTo>
                    <a:pt x="411" y="0"/>
                  </a:lnTo>
                  <a:lnTo>
                    <a:pt x="418" y="2"/>
                  </a:lnTo>
                  <a:lnTo>
                    <a:pt x="426" y="3"/>
                  </a:lnTo>
                  <a:lnTo>
                    <a:pt x="432" y="5"/>
                  </a:lnTo>
                  <a:lnTo>
                    <a:pt x="437" y="9"/>
                  </a:lnTo>
                  <a:lnTo>
                    <a:pt x="446" y="15"/>
                  </a:lnTo>
                  <a:lnTo>
                    <a:pt x="467" y="31"/>
                  </a:lnTo>
                  <a:lnTo>
                    <a:pt x="496" y="58"/>
                  </a:lnTo>
                  <a:lnTo>
                    <a:pt x="535" y="93"/>
                  </a:lnTo>
                  <a:lnTo>
                    <a:pt x="577" y="137"/>
                  </a:lnTo>
                  <a:lnTo>
                    <a:pt x="600" y="162"/>
                  </a:lnTo>
                  <a:lnTo>
                    <a:pt x="623" y="190"/>
                  </a:lnTo>
                  <a:lnTo>
                    <a:pt x="647" y="220"/>
                  </a:lnTo>
                  <a:lnTo>
                    <a:pt x="670" y="252"/>
                  </a:lnTo>
                  <a:lnTo>
                    <a:pt x="695" y="286"/>
                  </a:lnTo>
                  <a:lnTo>
                    <a:pt x="719" y="323"/>
                  </a:lnTo>
                  <a:lnTo>
                    <a:pt x="723" y="335"/>
                  </a:lnTo>
                  <a:lnTo>
                    <a:pt x="725" y="342"/>
                  </a:lnTo>
                  <a:lnTo>
                    <a:pt x="726" y="348"/>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pic>
        <p:nvPicPr>
          <p:cNvPr id="1902" name="Google Shape;1902;p257"/>
          <p:cNvPicPr preferRelativeResize="0"/>
          <p:nvPr/>
        </p:nvPicPr>
        <p:blipFill>
          <a:blip r:embed="rId3">
            <a:alphaModFix/>
          </a:blip>
          <a:stretch>
            <a:fillRect/>
          </a:stretch>
        </p:blipFill>
        <p:spPr>
          <a:xfrm>
            <a:off x="4576067" y="2112093"/>
            <a:ext cx="154800" cy="146133"/>
          </a:xfrm>
          <a:prstGeom prst="rect">
            <a:avLst/>
          </a:prstGeom>
          <a:noFill/>
          <a:ln>
            <a:noFill/>
          </a:ln>
        </p:spPr>
      </p:pic>
      <p:grpSp>
        <p:nvGrpSpPr>
          <p:cNvPr id="1903" name="Google Shape;1903;p257"/>
          <p:cNvGrpSpPr/>
          <p:nvPr/>
        </p:nvGrpSpPr>
        <p:grpSpPr>
          <a:xfrm>
            <a:off x="423284" y="1886593"/>
            <a:ext cx="1232969" cy="310009"/>
            <a:chOff x="423284" y="1901415"/>
            <a:chExt cx="1232969" cy="310009"/>
          </a:xfrm>
        </p:grpSpPr>
        <p:grpSp>
          <p:nvGrpSpPr>
            <p:cNvPr id="1904" name="Google Shape;1904;p257"/>
            <p:cNvGrpSpPr/>
            <p:nvPr/>
          </p:nvGrpSpPr>
          <p:grpSpPr>
            <a:xfrm>
              <a:off x="423284" y="1904302"/>
              <a:ext cx="307122" cy="307122"/>
              <a:chOff x="5257838" y="1253490"/>
              <a:chExt cx="505800" cy="505800"/>
            </a:xfrm>
          </p:grpSpPr>
          <p:sp>
            <p:nvSpPr>
              <p:cNvPr id="1905" name="Google Shape;1905;p257"/>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06" name="Google Shape;1906;p257"/>
              <p:cNvGrpSpPr/>
              <p:nvPr/>
            </p:nvGrpSpPr>
            <p:grpSpPr>
              <a:xfrm>
                <a:off x="5300874" y="1294706"/>
                <a:ext cx="419720" cy="419720"/>
                <a:chOff x="5868243" y="1904275"/>
                <a:chExt cx="335400" cy="335400"/>
              </a:xfrm>
            </p:grpSpPr>
            <p:sp>
              <p:nvSpPr>
                <p:cNvPr id="1907" name="Google Shape;1907;p257"/>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08" name="Google Shape;1908;p257"/>
                <p:cNvGrpSpPr/>
                <p:nvPr/>
              </p:nvGrpSpPr>
              <p:grpSpPr>
                <a:xfrm>
                  <a:off x="5932521" y="1996422"/>
                  <a:ext cx="206693" cy="150208"/>
                  <a:chOff x="6095526" y="5530926"/>
                  <a:chExt cx="305895" cy="222300"/>
                </a:xfrm>
              </p:grpSpPr>
              <p:sp>
                <p:nvSpPr>
                  <p:cNvPr id="1909" name="Google Shape;1909;p257"/>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10" name="Google Shape;1910;p257"/>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1911" name="Google Shape;1911;p257"/>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a:latin typeface="Roboto"/>
                  <a:ea typeface="Roboto"/>
                  <a:cs typeface="Roboto"/>
                  <a:sym typeface="Roboto"/>
                </a:rPr>
                <a:t>Leadership (Führung)</a:t>
              </a:r>
            </a:p>
          </p:txBody>
        </p:sp>
      </p:grpSp>
      <p:grpSp>
        <p:nvGrpSpPr>
          <p:cNvPr id="1912" name="Google Shape;1912;p257"/>
          <p:cNvGrpSpPr/>
          <p:nvPr/>
        </p:nvGrpSpPr>
        <p:grpSpPr>
          <a:xfrm>
            <a:off x="436998" y="2438055"/>
            <a:ext cx="1331086" cy="290400"/>
            <a:chOff x="436998" y="2381982"/>
            <a:chExt cx="1331086" cy="290400"/>
          </a:xfrm>
        </p:grpSpPr>
        <p:grpSp>
          <p:nvGrpSpPr>
            <p:cNvPr id="1913" name="Google Shape;1913;p257"/>
            <p:cNvGrpSpPr/>
            <p:nvPr/>
          </p:nvGrpSpPr>
          <p:grpSpPr>
            <a:xfrm>
              <a:off x="436998" y="2385208"/>
              <a:ext cx="279404" cy="279809"/>
              <a:chOff x="5257838" y="1897365"/>
              <a:chExt cx="505800" cy="505800"/>
            </a:xfrm>
          </p:grpSpPr>
          <p:sp>
            <p:nvSpPr>
              <p:cNvPr id="1914" name="Google Shape;1914;p257"/>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de-DE" sz="1400"/>
                  <a:t>d</a:t>
                </a:r>
              </a:p>
            </p:txBody>
          </p:sp>
          <p:grpSp>
            <p:nvGrpSpPr>
              <p:cNvPr id="1915" name="Google Shape;1915;p257"/>
              <p:cNvGrpSpPr/>
              <p:nvPr/>
            </p:nvGrpSpPr>
            <p:grpSpPr>
              <a:xfrm>
                <a:off x="5300876" y="1940403"/>
                <a:ext cx="419720" cy="419720"/>
                <a:chOff x="5868245" y="2420255"/>
                <a:chExt cx="335400" cy="335400"/>
              </a:xfrm>
            </p:grpSpPr>
            <p:sp>
              <p:nvSpPr>
                <p:cNvPr id="1916" name="Google Shape;1916;p257"/>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17" name="Google Shape;1917;p257"/>
                <p:cNvGrpSpPr/>
                <p:nvPr/>
              </p:nvGrpSpPr>
              <p:grpSpPr>
                <a:xfrm>
                  <a:off x="5923182" y="2502555"/>
                  <a:ext cx="226666" cy="184921"/>
                  <a:chOff x="4406740" y="6608406"/>
                  <a:chExt cx="336650" cy="306262"/>
                </a:xfrm>
              </p:grpSpPr>
              <p:sp>
                <p:nvSpPr>
                  <p:cNvPr id="1918" name="Google Shape;1918;p257"/>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19" name="Google Shape;1919;p257"/>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0" name="Google Shape;1920;p257"/>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1" name="Google Shape;1921;p257"/>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2" name="Google Shape;1922;p257"/>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923" name="Google Shape;1923;p257"/>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1924" name="Google Shape;1924;p257"/>
            <p:cNvSpPr txBox="1"/>
            <p:nvPr/>
          </p:nvSpPr>
          <p:spPr>
            <a:xfrm>
              <a:off x="769153" y="2381982"/>
              <a:ext cx="998931"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Ecosystem (Ökosystem)</a:t>
              </a:r>
            </a:p>
          </p:txBody>
        </p:sp>
      </p:grpSp>
      <p:grpSp>
        <p:nvGrpSpPr>
          <p:cNvPr id="1925" name="Google Shape;1925;p257"/>
          <p:cNvGrpSpPr/>
          <p:nvPr/>
        </p:nvGrpSpPr>
        <p:grpSpPr>
          <a:xfrm>
            <a:off x="427864" y="2921414"/>
            <a:ext cx="1213090" cy="314140"/>
            <a:chOff x="427864" y="2838800"/>
            <a:chExt cx="1213090" cy="314140"/>
          </a:xfrm>
        </p:grpSpPr>
        <p:grpSp>
          <p:nvGrpSpPr>
            <p:cNvPr id="1926" name="Google Shape;1926;p257"/>
            <p:cNvGrpSpPr/>
            <p:nvPr/>
          </p:nvGrpSpPr>
          <p:grpSpPr>
            <a:xfrm>
              <a:off x="427864" y="2838800"/>
              <a:ext cx="297663" cy="297663"/>
              <a:chOff x="5257838" y="2488390"/>
              <a:chExt cx="505800" cy="505800"/>
            </a:xfrm>
          </p:grpSpPr>
          <p:sp>
            <p:nvSpPr>
              <p:cNvPr id="1927" name="Google Shape;1927;p257"/>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8" name="Google Shape;1928;p257"/>
              <p:cNvGrpSpPr/>
              <p:nvPr/>
            </p:nvGrpSpPr>
            <p:grpSpPr>
              <a:xfrm>
                <a:off x="5300572" y="2525421"/>
                <a:ext cx="419720" cy="419720"/>
                <a:chOff x="5868001" y="2887745"/>
                <a:chExt cx="335400" cy="335400"/>
              </a:xfrm>
            </p:grpSpPr>
            <p:sp>
              <p:nvSpPr>
                <p:cNvPr id="1929" name="Google Shape;1929;p257"/>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30" name="Google Shape;1930;p257"/>
                <p:cNvGrpSpPr/>
                <p:nvPr/>
              </p:nvGrpSpPr>
              <p:grpSpPr>
                <a:xfrm>
                  <a:off x="5928494" y="2972465"/>
                  <a:ext cx="213511" cy="165896"/>
                  <a:chOff x="5701967" y="2404675"/>
                  <a:chExt cx="504158" cy="391541"/>
                </a:xfrm>
              </p:grpSpPr>
              <p:sp>
                <p:nvSpPr>
                  <p:cNvPr id="1931" name="Google Shape;1931;p257"/>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2" name="Google Shape;1932;p257"/>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3" name="Google Shape;1933;p257"/>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4" name="Google Shape;1934;p257"/>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5" name="Google Shape;1935;p257"/>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36" name="Google Shape;1936;p257"/>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37" name="Google Shape;1937;p257"/>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a:latin typeface="Roboto"/>
                  <a:ea typeface="Roboto"/>
                  <a:cs typeface="Roboto"/>
                  <a:sym typeface="Roboto"/>
                </a:rPr>
                <a:t>Values (Werte)</a:t>
              </a:r>
            </a:p>
          </p:txBody>
        </p:sp>
      </p:grpSp>
      <p:grpSp>
        <p:nvGrpSpPr>
          <p:cNvPr id="1938" name="Google Shape;1938;p257"/>
          <p:cNvGrpSpPr/>
          <p:nvPr/>
        </p:nvGrpSpPr>
        <p:grpSpPr>
          <a:xfrm>
            <a:off x="423225" y="3435817"/>
            <a:ext cx="1292791" cy="323267"/>
            <a:chOff x="423225" y="3310248"/>
            <a:chExt cx="1292791" cy="323267"/>
          </a:xfrm>
        </p:grpSpPr>
        <p:grpSp>
          <p:nvGrpSpPr>
            <p:cNvPr id="1939" name="Google Shape;1939;p257"/>
            <p:cNvGrpSpPr/>
            <p:nvPr/>
          </p:nvGrpSpPr>
          <p:grpSpPr>
            <a:xfrm>
              <a:off x="423225" y="3310248"/>
              <a:ext cx="307682" cy="307682"/>
              <a:chOff x="5213323" y="3161235"/>
              <a:chExt cx="374400" cy="374400"/>
            </a:xfrm>
          </p:grpSpPr>
          <p:sp>
            <p:nvSpPr>
              <p:cNvPr id="1940" name="Google Shape;1940;p257"/>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41" name="Google Shape;1941;p257"/>
              <p:cNvGrpSpPr/>
              <p:nvPr/>
            </p:nvGrpSpPr>
            <p:grpSpPr>
              <a:xfrm>
                <a:off x="5245454" y="3190213"/>
                <a:ext cx="310715" cy="310715"/>
                <a:chOff x="5868241" y="3355230"/>
                <a:chExt cx="335400" cy="335400"/>
              </a:xfrm>
            </p:grpSpPr>
            <p:sp>
              <p:nvSpPr>
                <p:cNvPr id="1942" name="Google Shape;1942;p257"/>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43" name="Google Shape;1943;p257"/>
                <p:cNvGrpSpPr/>
                <p:nvPr/>
              </p:nvGrpSpPr>
              <p:grpSpPr>
                <a:xfrm>
                  <a:off x="5961905" y="3433421"/>
                  <a:ext cx="173287" cy="167904"/>
                  <a:chOff x="7198569" y="5857936"/>
                  <a:chExt cx="309000" cy="299400"/>
                </a:xfrm>
              </p:grpSpPr>
              <p:sp>
                <p:nvSpPr>
                  <p:cNvPr id="1944" name="Google Shape;1944;p257"/>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45" name="Google Shape;1945;p257"/>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46" name="Google Shape;1946;p257"/>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47" name="Google Shape;1947;p257"/>
            <p:cNvSpPr txBox="1"/>
            <p:nvPr/>
          </p:nvSpPr>
          <p:spPr>
            <a:xfrm>
              <a:off x="769154" y="3343115"/>
              <a:ext cx="946862"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Enablement (Befähigung)</a:t>
              </a:r>
            </a:p>
          </p:txBody>
        </p:sp>
      </p:grpSp>
      <p:grpSp>
        <p:nvGrpSpPr>
          <p:cNvPr id="1948" name="Google Shape;1948;p257"/>
          <p:cNvGrpSpPr/>
          <p:nvPr/>
        </p:nvGrpSpPr>
        <p:grpSpPr>
          <a:xfrm>
            <a:off x="428280" y="3975824"/>
            <a:ext cx="1416422" cy="297669"/>
            <a:chOff x="428280" y="4020314"/>
            <a:chExt cx="1416422" cy="297669"/>
          </a:xfrm>
        </p:grpSpPr>
        <p:grpSp>
          <p:nvGrpSpPr>
            <p:cNvPr id="1949" name="Google Shape;1949;p257"/>
            <p:cNvGrpSpPr/>
            <p:nvPr/>
          </p:nvGrpSpPr>
          <p:grpSpPr>
            <a:xfrm>
              <a:off x="428280" y="4020314"/>
              <a:ext cx="297669" cy="297669"/>
              <a:chOff x="6449309" y="1432351"/>
              <a:chExt cx="797400" cy="797400"/>
            </a:xfrm>
          </p:grpSpPr>
          <p:sp>
            <p:nvSpPr>
              <p:cNvPr id="1950" name="Google Shape;1950;p257"/>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1" name="Google Shape;1951;p257"/>
              <p:cNvGrpSpPr/>
              <p:nvPr/>
            </p:nvGrpSpPr>
            <p:grpSpPr>
              <a:xfrm>
                <a:off x="6539943" y="1535336"/>
                <a:ext cx="613902" cy="613902"/>
                <a:chOff x="7561495" y="2122224"/>
                <a:chExt cx="453600" cy="453600"/>
              </a:xfrm>
            </p:grpSpPr>
            <p:sp>
              <p:nvSpPr>
                <p:cNvPr id="1952" name="Google Shape;1952;p257"/>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53" name="Google Shape;1953;p257"/>
                <p:cNvGrpSpPr/>
                <p:nvPr/>
              </p:nvGrpSpPr>
              <p:grpSpPr>
                <a:xfrm>
                  <a:off x="7672704" y="2221287"/>
                  <a:ext cx="231847" cy="255450"/>
                  <a:chOff x="6386989" y="5802088"/>
                  <a:chExt cx="373164" cy="411088"/>
                </a:xfrm>
              </p:grpSpPr>
              <p:sp>
                <p:nvSpPr>
                  <p:cNvPr id="1954" name="Google Shape;1954;p257"/>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5" name="Google Shape;1955;p257"/>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6" name="Google Shape;1956;p257"/>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7" name="Google Shape;1957;p257"/>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58" name="Google Shape;1958;p257"/>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1959" name="Google Shape;1959;p257"/>
            <p:cNvSpPr txBox="1"/>
            <p:nvPr/>
          </p:nvSpPr>
          <p:spPr>
            <a:xfrm>
              <a:off x="769153" y="4023965"/>
              <a:ext cx="1075549"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Rewards (Belohnungen)</a:t>
              </a:r>
            </a:p>
          </p:txBody>
        </p:sp>
      </p:grpSp>
      <p:grpSp>
        <p:nvGrpSpPr>
          <p:cNvPr id="1960" name="Google Shape;1960;p257"/>
          <p:cNvGrpSpPr/>
          <p:nvPr/>
        </p:nvGrpSpPr>
        <p:grpSpPr>
          <a:xfrm>
            <a:off x="428310" y="4449043"/>
            <a:ext cx="1227943" cy="297669"/>
            <a:chOff x="428310" y="4491767"/>
            <a:chExt cx="1227943" cy="297669"/>
          </a:xfrm>
        </p:grpSpPr>
        <p:grpSp>
          <p:nvGrpSpPr>
            <p:cNvPr id="1961" name="Google Shape;1961;p257"/>
            <p:cNvGrpSpPr/>
            <p:nvPr/>
          </p:nvGrpSpPr>
          <p:grpSpPr>
            <a:xfrm>
              <a:off x="428310" y="4491767"/>
              <a:ext cx="297669" cy="297669"/>
              <a:chOff x="7857621" y="1498755"/>
              <a:chExt cx="797400" cy="797400"/>
            </a:xfrm>
          </p:grpSpPr>
          <p:sp>
            <p:nvSpPr>
              <p:cNvPr id="1962" name="Google Shape;1962;p257"/>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 name="Google Shape;1963;p257"/>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1964" name="Google Shape;1964;p257"/>
              <p:cNvGrpSpPr/>
              <p:nvPr/>
            </p:nvGrpSpPr>
            <p:grpSpPr>
              <a:xfrm>
                <a:off x="8096684" y="1737301"/>
                <a:ext cx="319200" cy="320400"/>
                <a:chOff x="8096684" y="1670924"/>
                <a:chExt cx="319200" cy="320400"/>
              </a:xfrm>
            </p:grpSpPr>
            <p:sp>
              <p:nvSpPr>
                <p:cNvPr id="1965" name="Google Shape;1965;p257"/>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966" name="Google Shape;1966;p257"/>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1967" name="Google Shape;1967;p257"/>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Structures (Strukturen)</a:t>
              </a:r>
            </a:p>
          </p:txBody>
        </p:sp>
      </p:grpSp>
      <p:sp>
        <p:nvSpPr>
          <p:cNvPr id="1968" name="Google Shape;1968;p257"/>
          <p:cNvSpPr txBox="1"/>
          <p:nvPr/>
        </p:nvSpPr>
        <p:spPr>
          <a:xfrm>
            <a:off x="2038608" y="2378636"/>
            <a:ext cx="4242921"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Durchführen der Bewertung der Auswirkungen und Hindernisse einer Änderung</a:t>
            </a:r>
          </a:p>
        </p:txBody>
      </p:sp>
      <p:sp>
        <p:nvSpPr>
          <p:cNvPr id="1969" name="Google Shape;1969;p257"/>
          <p:cNvSpPr txBox="1"/>
          <p:nvPr/>
        </p:nvSpPr>
        <p:spPr>
          <a:xfrm>
            <a:off x="2016350" y="1719484"/>
            <a:ext cx="23064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Definieren der Änderungsvision und -ziele</a:t>
            </a:r>
          </a:p>
        </p:txBody>
      </p:sp>
      <p:sp>
        <p:nvSpPr>
          <p:cNvPr id="1970" name="Google Shape;1970;p257"/>
          <p:cNvSpPr txBox="1"/>
          <p:nvPr/>
        </p:nvSpPr>
        <p:spPr>
          <a:xfrm>
            <a:off x="2214272" y="1924534"/>
            <a:ext cx="3637888" cy="151897"/>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Entwickeln einer Strategie zum Engagement von Führungskräften</a:t>
            </a:r>
          </a:p>
        </p:txBody>
      </p:sp>
      <p:sp>
        <p:nvSpPr>
          <p:cNvPr id="1971" name="Google Shape;1971;p257"/>
          <p:cNvSpPr txBox="1"/>
          <p:nvPr/>
        </p:nvSpPr>
        <p:spPr>
          <a:xfrm>
            <a:off x="2295756" y="2577532"/>
            <a:ext cx="3303587" cy="17176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Erstellen eines Plans zum Engagement von Beteiligten</a:t>
            </a:r>
          </a:p>
        </p:txBody>
      </p:sp>
      <p:sp>
        <p:nvSpPr>
          <p:cNvPr id="1972" name="Google Shape;1972;p257"/>
          <p:cNvSpPr txBox="1"/>
          <p:nvPr/>
        </p:nvSpPr>
        <p:spPr>
          <a:xfrm>
            <a:off x="3518100" y="4629265"/>
            <a:ext cx="40437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a:latin typeface="Roboto"/>
                <a:ea typeface="Roboto"/>
                <a:cs typeface="Roboto"/>
                <a:sym typeface="Roboto"/>
              </a:rPr>
              <a:t>Definieren und Überwachen der Akzeptanz-/Erfolgsmetriken</a:t>
            </a:r>
          </a:p>
        </p:txBody>
      </p:sp>
      <p:sp>
        <p:nvSpPr>
          <p:cNvPr id="1973" name="Google Shape;1973;p257"/>
          <p:cNvSpPr/>
          <p:nvPr/>
        </p:nvSpPr>
        <p:spPr>
          <a:xfrm>
            <a:off x="3415443" y="4629274"/>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74" name="Google Shape;1974;p257"/>
          <p:cNvSpPr txBox="1"/>
          <p:nvPr/>
        </p:nvSpPr>
        <p:spPr>
          <a:xfrm>
            <a:off x="2647975" y="3660107"/>
            <a:ext cx="298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a:latin typeface="Roboto"/>
                <a:ea typeface="Roboto"/>
                <a:cs typeface="Roboto"/>
                <a:sym typeface="Roboto"/>
              </a:rPr>
              <a:t>Entwickeln und Ausführen des Kommunikationsplans</a:t>
            </a:r>
          </a:p>
        </p:txBody>
      </p:sp>
      <p:sp>
        <p:nvSpPr>
          <p:cNvPr id="1975" name="Google Shape;1975;p257"/>
          <p:cNvSpPr txBox="1"/>
          <p:nvPr/>
        </p:nvSpPr>
        <p:spPr>
          <a:xfrm>
            <a:off x="3682943" y="3887334"/>
            <a:ext cx="2598585" cy="1649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Entwickeln und Ausführen der Schulungsstrategie</a:t>
            </a:r>
          </a:p>
        </p:txBody>
      </p:sp>
      <p:sp>
        <p:nvSpPr>
          <p:cNvPr id="1976" name="Google Shape;1976;p257"/>
          <p:cNvSpPr/>
          <p:nvPr/>
        </p:nvSpPr>
        <p:spPr>
          <a:xfrm>
            <a:off x="3580280" y="3887328"/>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77" name="Google Shape;1977;p257"/>
          <p:cNvSpPr txBox="1"/>
          <p:nvPr/>
        </p:nvSpPr>
        <p:spPr>
          <a:xfrm>
            <a:off x="4682239" y="2076062"/>
            <a:ext cx="21891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a:latin typeface="Roboto"/>
                <a:ea typeface="Roboto"/>
                <a:cs typeface="Roboto"/>
                <a:sym typeface="Roboto"/>
              </a:rPr>
              <a:t>Ausführen des Änderungsverwaltungsplans</a:t>
            </a:r>
          </a:p>
        </p:txBody>
      </p:sp>
      <p:sp>
        <p:nvSpPr>
          <p:cNvPr id="1978" name="Google Shape;1978;p257"/>
          <p:cNvSpPr txBox="1"/>
          <p:nvPr/>
        </p:nvSpPr>
        <p:spPr>
          <a:xfrm>
            <a:off x="2361099" y="2780235"/>
            <a:ext cx="3268875" cy="18117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Durchführen von Bewertungen der Änderungsbereitschaft</a:t>
            </a:r>
          </a:p>
        </p:txBody>
      </p:sp>
      <p:cxnSp>
        <p:nvCxnSpPr>
          <p:cNvPr id="1979" name="Google Shape;1979;p257"/>
          <p:cNvCxnSpPr>
            <a:cxnSpLocks/>
            <a:stCxn id="1977" idx="3"/>
          </p:cNvCxnSpPr>
          <p:nvPr/>
        </p:nvCxnSpPr>
        <p:spPr>
          <a:xfrm>
            <a:off x="6871339" y="2181212"/>
            <a:ext cx="1816537" cy="4425"/>
          </a:xfrm>
          <a:prstGeom prst="straightConnector1">
            <a:avLst/>
          </a:prstGeom>
          <a:noFill/>
          <a:ln w="9525" cap="flat" cmpd="sng">
            <a:solidFill>
              <a:srgbClr val="D39981"/>
            </a:solidFill>
            <a:prstDash val="dash"/>
            <a:round/>
            <a:headEnd type="none" w="med" len="med"/>
            <a:tailEnd type="triangle" w="med" len="med"/>
          </a:ln>
        </p:spPr>
      </p:cxnSp>
      <p:cxnSp>
        <p:nvCxnSpPr>
          <p:cNvPr id="1980" name="Google Shape;1980;p257"/>
          <p:cNvCxnSpPr>
            <a:cxnSpLocks/>
          </p:cNvCxnSpPr>
          <p:nvPr/>
        </p:nvCxnSpPr>
        <p:spPr>
          <a:xfrm>
            <a:off x="5240475" y="3737359"/>
            <a:ext cx="3550550" cy="0"/>
          </a:xfrm>
          <a:prstGeom prst="straightConnector1">
            <a:avLst/>
          </a:prstGeom>
          <a:noFill/>
          <a:ln w="9525" cap="flat" cmpd="sng">
            <a:solidFill>
              <a:srgbClr val="964F04"/>
            </a:solidFill>
            <a:prstDash val="dash"/>
            <a:round/>
            <a:headEnd type="none" w="med" len="med"/>
            <a:tailEnd type="triangle" w="med" len="med"/>
          </a:ln>
        </p:spPr>
      </p:cxnSp>
      <p:cxnSp>
        <p:nvCxnSpPr>
          <p:cNvPr id="1981" name="Google Shape;1981;p257"/>
          <p:cNvCxnSpPr>
            <a:cxnSpLocks/>
          </p:cNvCxnSpPr>
          <p:nvPr/>
        </p:nvCxnSpPr>
        <p:spPr>
          <a:xfrm>
            <a:off x="6090699" y="3964584"/>
            <a:ext cx="2700151" cy="0"/>
          </a:xfrm>
          <a:prstGeom prst="straightConnector1">
            <a:avLst/>
          </a:prstGeom>
          <a:noFill/>
          <a:ln w="9525" cap="flat" cmpd="sng">
            <a:solidFill>
              <a:srgbClr val="964F04"/>
            </a:solidFill>
            <a:prstDash val="dash"/>
            <a:round/>
            <a:headEnd type="none" w="med" len="med"/>
            <a:tailEnd type="triangle" w="med" len="med"/>
          </a:ln>
        </p:spPr>
      </p:cxnSp>
      <p:sp>
        <p:nvSpPr>
          <p:cNvPr id="1982" name="Google Shape;1982;p257"/>
          <p:cNvSpPr txBox="1"/>
          <p:nvPr/>
        </p:nvSpPr>
        <p:spPr>
          <a:xfrm>
            <a:off x="5240475" y="4874470"/>
            <a:ext cx="35505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a:latin typeface="Roboto"/>
                <a:ea typeface="Roboto"/>
                <a:cs typeface="Roboto"/>
                <a:sym typeface="Roboto"/>
              </a:rPr>
              <a:t>Einrichten von Raum für Zusammenarbeit und Feedback-Schleifen</a:t>
            </a:r>
          </a:p>
        </p:txBody>
      </p:sp>
      <p:sp>
        <p:nvSpPr>
          <p:cNvPr id="1983" name="Google Shape;1983;p257"/>
          <p:cNvSpPr/>
          <p:nvPr/>
        </p:nvSpPr>
        <p:spPr>
          <a:xfrm>
            <a:off x="5137818" y="4874467"/>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84" name="Google Shape;1984;p257"/>
          <p:cNvSpPr txBox="1"/>
          <p:nvPr/>
        </p:nvSpPr>
        <p:spPr>
          <a:xfrm>
            <a:off x="4894424" y="4225811"/>
            <a:ext cx="2357165" cy="17028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Durchführen einer Überprüfung der Anreize</a:t>
            </a:r>
          </a:p>
        </p:txBody>
      </p:sp>
      <p:cxnSp>
        <p:nvCxnSpPr>
          <p:cNvPr id="1985" name="Google Shape;1985;p257"/>
          <p:cNvCxnSpPr>
            <a:cxnSpLocks/>
          </p:cNvCxnSpPr>
          <p:nvPr/>
        </p:nvCxnSpPr>
        <p:spPr>
          <a:xfrm>
            <a:off x="6394257" y="4706520"/>
            <a:ext cx="2373518" cy="0"/>
          </a:xfrm>
          <a:prstGeom prst="straightConnector1">
            <a:avLst/>
          </a:prstGeom>
          <a:noFill/>
          <a:ln w="9525" cap="flat" cmpd="sng">
            <a:solidFill>
              <a:schemeClr val="accent2"/>
            </a:solidFill>
            <a:prstDash val="dash"/>
            <a:round/>
            <a:headEnd type="none" w="med" len="med"/>
            <a:tailEnd type="triangle" w="med" len="med"/>
          </a:ln>
        </p:spPr>
      </p:cxnSp>
      <p:sp>
        <p:nvSpPr>
          <p:cNvPr id="1986" name="Google Shape;1986;p257"/>
          <p:cNvSpPr txBox="1"/>
          <p:nvPr/>
        </p:nvSpPr>
        <p:spPr>
          <a:xfrm>
            <a:off x="4251527" y="3263981"/>
            <a:ext cx="25506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a:latin typeface="Roboto"/>
                <a:ea typeface="Roboto"/>
                <a:cs typeface="Roboto"/>
                <a:sym typeface="Roboto"/>
              </a:rPr>
              <a:t>Kommunizieren des Nutzens für Beteiligte </a:t>
            </a:r>
          </a:p>
        </p:txBody>
      </p:sp>
      <p:cxnSp>
        <p:nvCxnSpPr>
          <p:cNvPr id="1987" name="Google Shape;1987;p257"/>
          <p:cNvCxnSpPr>
            <a:cxnSpLocks/>
          </p:cNvCxnSpPr>
          <p:nvPr/>
        </p:nvCxnSpPr>
        <p:spPr>
          <a:xfrm>
            <a:off x="6394257" y="3346831"/>
            <a:ext cx="2361693" cy="0"/>
          </a:xfrm>
          <a:prstGeom prst="straightConnector1">
            <a:avLst/>
          </a:prstGeom>
          <a:noFill/>
          <a:ln w="9525" cap="flat" cmpd="sng">
            <a:solidFill>
              <a:srgbClr val="964F04"/>
            </a:solidFill>
            <a:prstDash val="dash"/>
            <a:round/>
            <a:headEnd type="none" w="med" len="med"/>
            <a:tailEnd type="triangle" w="med" len="med"/>
          </a:ln>
        </p:spPr>
      </p:cxnSp>
      <p:grpSp>
        <p:nvGrpSpPr>
          <p:cNvPr id="1988" name="Google Shape;1988;p257"/>
          <p:cNvGrpSpPr/>
          <p:nvPr/>
        </p:nvGrpSpPr>
        <p:grpSpPr>
          <a:xfrm>
            <a:off x="2111614" y="1924525"/>
            <a:ext cx="154800" cy="154500"/>
            <a:chOff x="2325393" y="2526616"/>
            <a:chExt cx="154800" cy="154500"/>
          </a:xfrm>
        </p:grpSpPr>
        <p:sp>
          <p:nvSpPr>
            <p:cNvPr id="1989" name="Google Shape;1989;p257"/>
            <p:cNvSpPr/>
            <p:nvPr/>
          </p:nvSpPr>
          <p:spPr>
            <a:xfrm>
              <a:off x="2325393" y="252661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0" name="Google Shape;1990;p257"/>
            <p:cNvSpPr/>
            <p:nvPr/>
          </p:nvSpPr>
          <p:spPr>
            <a:xfrm>
              <a:off x="2353497" y="2576074"/>
              <a:ext cx="98700" cy="54600"/>
            </a:xfrm>
            <a:custGeom>
              <a:avLst/>
              <a:gdLst/>
              <a:ahLst/>
              <a:cxnLst/>
              <a:rect l="l" t="t" r="r" b="b"/>
              <a:pathLst>
                <a:path w="120000" h="120000" extrusionOk="0">
                  <a:moveTo>
                    <a:pt x="119220" y="82354"/>
                  </a:moveTo>
                  <a:lnTo>
                    <a:pt x="119053" y="81749"/>
                  </a:lnTo>
                  <a:cubicBezTo>
                    <a:pt x="118663" y="79932"/>
                    <a:pt x="118440" y="79024"/>
                    <a:pt x="117939" y="78216"/>
                  </a:cubicBezTo>
                  <a:cubicBezTo>
                    <a:pt x="117438" y="77510"/>
                    <a:pt x="116937" y="77207"/>
                    <a:pt x="115767" y="76299"/>
                  </a:cubicBezTo>
                  <a:cubicBezTo>
                    <a:pt x="114097" y="75592"/>
                    <a:pt x="112593" y="74886"/>
                    <a:pt x="111034" y="74381"/>
                  </a:cubicBezTo>
                  <a:lnTo>
                    <a:pt x="110589" y="74280"/>
                  </a:lnTo>
                  <a:cubicBezTo>
                    <a:pt x="109252" y="73776"/>
                    <a:pt x="107916" y="73372"/>
                    <a:pt x="106858" y="72867"/>
                  </a:cubicBezTo>
                  <a:cubicBezTo>
                    <a:pt x="105856" y="72363"/>
                    <a:pt x="105132" y="71858"/>
                    <a:pt x="104798" y="71354"/>
                  </a:cubicBezTo>
                  <a:lnTo>
                    <a:pt x="104519" y="70950"/>
                  </a:lnTo>
                  <a:lnTo>
                    <a:pt x="104296" y="69638"/>
                  </a:lnTo>
                  <a:cubicBezTo>
                    <a:pt x="104296" y="69638"/>
                    <a:pt x="103962" y="67720"/>
                    <a:pt x="104296" y="65702"/>
                  </a:cubicBezTo>
                  <a:lnTo>
                    <a:pt x="104519" y="64592"/>
                  </a:lnTo>
                  <a:lnTo>
                    <a:pt x="105132" y="64390"/>
                  </a:lnTo>
                  <a:cubicBezTo>
                    <a:pt x="105911" y="64188"/>
                    <a:pt x="107638" y="63784"/>
                    <a:pt x="108250" y="63481"/>
                  </a:cubicBezTo>
                  <a:cubicBezTo>
                    <a:pt x="108250" y="63481"/>
                    <a:pt x="114208" y="58435"/>
                    <a:pt x="109085" y="27653"/>
                  </a:cubicBezTo>
                  <a:lnTo>
                    <a:pt x="108807" y="26139"/>
                  </a:lnTo>
                  <a:cubicBezTo>
                    <a:pt x="108194" y="22304"/>
                    <a:pt x="107192" y="20487"/>
                    <a:pt x="106468" y="20487"/>
                  </a:cubicBezTo>
                  <a:lnTo>
                    <a:pt x="105633" y="20891"/>
                  </a:lnTo>
                  <a:lnTo>
                    <a:pt x="105076" y="19478"/>
                  </a:lnTo>
                  <a:cubicBezTo>
                    <a:pt x="105020" y="19377"/>
                    <a:pt x="103851" y="15643"/>
                    <a:pt x="99452" y="15643"/>
                  </a:cubicBezTo>
                  <a:cubicBezTo>
                    <a:pt x="98060" y="15643"/>
                    <a:pt x="96501" y="16047"/>
                    <a:pt x="94830" y="16652"/>
                  </a:cubicBezTo>
                  <a:cubicBezTo>
                    <a:pt x="89373" y="18772"/>
                    <a:pt x="87981" y="23010"/>
                    <a:pt x="87146" y="30479"/>
                  </a:cubicBezTo>
                  <a:cubicBezTo>
                    <a:pt x="84361" y="57022"/>
                    <a:pt x="87201" y="62876"/>
                    <a:pt x="87703" y="63784"/>
                  </a:cubicBezTo>
                  <a:cubicBezTo>
                    <a:pt x="87703" y="63784"/>
                    <a:pt x="89763" y="63986"/>
                    <a:pt x="90097" y="64188"/>
                  </a:cubicBezTo>
                  <a:cubicBezTo>
                    <a:pt x="91155" y="64289"/>
                    <a:pt x="91767" y="64693"/>
                    <a:pt x="91767" y="64693"/>
                  </a:cubicBezTo>
                  <a:cubicBezTo>
                    <a:pt x="92213" y="66307"/>
                    <a:pt x="92102" y="68023"/>
                    <a:pt x="91656" y="70042"/>
                  </a:cubicBezTo>
                  <a:lnTo>
                    <a:pt x="91600" y="70546"/>
                  </a:lnTo>
                  <a:lnTo>
                    <a:pt x="91378" y="70950"/>
                  </a:lnTo>
                  <a:lnTo>
                    <a:pt x="79127" y="76299"/>
                  </a:lnTo>
                  <a:cubicBezTo>
                    <a:pt x="78013" y="75895"/>
                    <a:pt x="76900" y="75391"/>
                    <a:pt x="75730" y="75088"/>
                  </a:cubicBezTo>
                  <a:cubicBezTo>
                    <a:pt x="73893" y="74381"/>
                    <a:pt x="72222" y="73877"/>
                    <a:pt x="70830" y="73170"/>
                  </a:cubicBezTo>
                  <a:cubicBezTo>
                    <a:pt x="69327" y="72363"/>
                    <a:pt x="68658" y="71757"/>
                    <a:pt x="68324" y="71354"/>
                  </a:cubicBezTo>
                  <a:lnTo>
                    <a:pt x="68213" y="71051"/>
                  </a:lnTo>
                  <a:lnTo>
                    <a:pt x="68102" y="70849"/>
                  </a:lnTo>
                  <a:cubicBezTo>
                    <a:pt x="68046" y="70546"/>
                    <a:pt x="68046" y="70445"/>
                    <a:pt x="67990" y="70142"/>
                  </a:cubicBezTo>
                  <a:cubicBezTo>
                    <a:pt x="67990" y="70042"/>
                    <a:pt x="67545" y="67720"/>
                    <a:pt x="67990" y="65399"/>
                  </a:cubicBezTo>
                  <a:lnTo>
                    <a:pt x="68102" y="64693"/>
                  </a:lnTo>
                  <a:lnTo>
                    <a:pt x="68547" y="64592"/>
                  </a:lnTo>
                  <a:cubicBezTo>
                    <a:pt x="73614" y="63280"/>
                    <a:pt x="76677" y="61059"/>
                    <a:pt x="78459" y="59142"/>
                  </a:cubicBezTo>
                  <a:cubicBezTo>
                    <a:pt x="74338" y="48040"/>
                    <a:pt x="74505" y="38654"/>
                    <a:pt x="74505" y="38250"/>
                  </a:cubicBezTo>
                  <a:cubicBezTo>
                    <a:pt x="74505" y="38149"/>
                    <a:pt x="75062" y="25735"/>
                    <a:pt x="74617" y="19377"/>
                  </a:cubicBezTo>
                  <a:cubicBezTo>
                    <a:pt x="74004" y="9587"/>
                    <a:pt x="72000" y="6156"/>
                    <a:pt x="70440" y="6156"/>
                  </a:cubicBezTo>
                  <a:cubicBezTo>
                    <a:pt x="70218" y="6156"/>
                    <a:pt x="70106" y="6156"/>
                    <a:pt x="69883" y="6257"/>
                  </a:cubicBezTo>
                  <a:lnTo>
                    <a:pt x="69327" y="6560"/>
                  </a:lnTo>
                  <a:lnTo>
                    <a:pt x="69048" y="5651"/>
                  </a:lnTo>
                  <a:cubicBezTo>
                    <a:pt x="68993" y="5349"/>
                    <a:pt x="67433" y="0"/>
                    <a:pt x="61197" y="0"/>
                  </a:cubicBezTo>
                  <a:cubicBezTo>
                    <a:pt x="59415" y="0"/>
                    <a:pt x="57354" y="504"/>
                    <a:pt x="55238" y="1312"/>
                  </a:cubicBezTo>
                  <a:cubicBezTo>
                    <a:pt x="48000" y="4238"/>
                    <a:pt x="45995" y="10092"/>
                    <a:pt x="44937" y="19983"/>
                  </a:cubicBezTo>
                  <a:cubicBezTo>
                    <a:pt x="44714" y="21799"/>
                    <a:pt x="44881" y="30176"/>
                    <a:pt x="44993" y="36534"/>
                  </a:cubicBezTo>
                  <a:lnTo>
                    <a:pt x="44993" y="36534"/>
                  </a:lnTo>
                  <a:lnTo>
                    <a:pt x="45104" y="38250"/>
                  </a:lnTo>
                  <a:cubicBezTo>
                    <a:pt x="45104" y="38654"/>
                    <a:pt x="45215" y="48040"/>
                    <a:pt x="41206" y="59041"/>
                  </a:cubicBezTo>
                  <a:cubicBezTo>
                    <a:pt x="43433" y="61463"/>
                    <a:pt x="46496" y="63179"/>
                    <a:pt x="50394" y="64390"/>
                  </a:cubicBezTo>
                  <a:lnTo>
                    <a:pt x="50784" y="64592"/>
                  </a:lnTo>
                  <a:lnTo>
                    <a:pt x="50951" y="65298"/>
                  </a:lnTo>
                  <a:cubicBezTo>
                    <a:pt x="51229" y="66711"/>
                    <a:pt x="51174" y="68427"/>
                    <a:pt x="50728" y="70142"/>
                  </a:cubicBezTo>
                  <a:lnTo>
                    <a:pt x="50672" y="70546"/>
                  </a:lnTo>
                  <a:lnTo>
                    <a:pt x="50505" y="70849"/>
                  </a:lnTo>
                  <a:cubicBezTo>
                    <a:pt x="50227" y="71253"/>
                    <a:pt x="49447" y="72060"/>
                    <a:pt x="47220" y="73170"/>
                  </a:cubicBezTo>
                  <a:lnTo>
                    <a:pt x="46552" y="73372"/>
                  </a:lnTo>
                  <a:cubicBezTo>
                    <a:pt x="44937" y="74179"/>
                    <a:pt x="43600" y="74785"/>
                    <a:pt x="41429" y="75592"/>
                  </a:cubicBezTo>
                  <a:cubicBezTo>
                    <a:pt x="40426" y="75794"/>
                    <a:pt x="39480" y="76198"/>
                    <a:pt x="38533" y="76602"/>
                  </a:cubicBezTo>
                  <a:lnTo>
                    <a:pt x="38366" y="76602"/>
                  </a:lnTo>
                  <a:lnTo>
                    <a:pt x="38199" y="76602"/>
                  </a:lnTo>
                  <a:cubicBezTo>
                    <a:pt x="36473" y="75895"/>
                    <a:pt x="34969" y="75189"/>
                    <a:pt x="34190" y="74886"/>
                  </a:cubicBezTo>
                  <a:lnTo>
                    <a:pt x="32631" y="74179"/>
                  </a:lnTo>
                  <a:lnTo>
                    <a:pt x="30236" y="68023"/>
                  </a:lnTo>
                  <a:lnTo>
                    <a:pt x="30292" y="66509"/>
                  </a:lnTo>
                  <a:cubicBezTo>
                    <a:pt x="30403" y="65399"/>
                    <a:pt x="30737" y="60555"/>
                    <a:pt x="30960" y="59041"/>
                  </a:cubicBezTo>
                  <a:lnTo>
                    <a:pt x="31294" y="57527"/>
                  </a:lnTo>
                  <a:lnTo>
                    <a:pt x="32074" y="54802"/>
                  </a:lnTo>
                  <a:lnTo>
                    <a:pt x="32575" y="54196"/>
                  </a:lnTo>
                  <a:cubicBezTo>
                    <a:pt x="33299" y="53389"/>
                    <a:pt x="33633" y="51269"/>
                    <a:pt x="33911" y="48141"/>
                  </a:cubicBezTo>
                  <a:cubicBezTo>
                    <a:pt x="34078" y="46627"/>
                    <a:pt x="34412" y="43498"/>
                    <a:pt x="33689" y="41984"/>
                  </a:cubicBezTo>
                  <a:lnTo>
                    <a:pt x="33187" y="40874"/>
                  </a:lnTo>
                  <a:lnTo>
                    <a:pt x="33299" y="39360"/>
                  </a:lnTo>
                  <a:cubicBezTo>
                    <a:pt x="33466" y="32699"/>
                    <a:pt x="33354" y="28965"/>
                    <a:pt x="33187" y="27653"/>
                  </a:cubicBezTo>
                  <a:lnTo>
                    <a:pt x="33132" y="26846"/>
                  </a:lnTo>
                  <a:cubicBezTo>
                    <a:pt x="32909" y="25130"/>
                    <a:pt x="32631" y="23010"/>
                    <a:pt x="31740" y="21093"/>
                  </a:cubicBezTo>
                  <a:cubicBezTo>
                    <a:pt x="31573" y="20992"/>
                    <a:pt x="31238" y="20891"/>
                    <a:pt x="30793" y="20891"/>
                  </a:cubicBezTo>
                  <a:lnTo>
                    <a:pt x="30125" y="20891"/>
                  </a:lnTo>
                  <a:lnTo>
                    <a:pt x="29512" y="20084"/>
                  </a:lnTo>
                  <a:cubicBezTo>
                    <a:pt x="27953" y="18065"/>
                    <a:pt x="25837" y="16854"/>
                    <a:pt x="23331" y="16652"/>
                  </a:cubicBezTo>
                  <a:cubicBezTo>
                    <a:pt x="23109" y="16652"/>
                    <a:pt x="22941" y="16652"/>
                    <a:pt x="22774" y="16652"/>
                  </a:cubicBezTo>
                  <a:lnTo>
                    <a:pt x="22774" y="16652"/>
                  </a:lnTo>
                  <a:cubicBezTo>
                    <a:pt x="18320" y="16652"/>
                    <a:pt x="13419" y="20185"/>
                    <a:pt x="12361" y="28158"/>
                  </a:cubicBezTo>
                  <a:cubicBezTo>
                    <a:pt x="11860" y="33406"/>
                    <a:pt x="11860" y="37140"/>
                    <a:pt x="12027" y="39360"/>
                  </a:cubicBezTo>
                  <a:lnTo>
                    <a:pt x="12083" y="40975"/>
                  </a:lnTo>
                  <a:lnTo>
                    <a:pt x="11526" y="42287"/>
                  </a:lnTo>
                  <a:cubicBezTo>
                    <a:pt x="11025" y="43397"/>
                    <a:pt x="11303" y="46122"/>
                    <a:pt x="11415" y="48040"/>
                  </a:cubicBezTo>
                  <a:lnTo>
                    <a:pt x="11526" y="48645"/>
                  </a:lnTo>
                  <a:cubicBezTo>
                    <a:pt x="11860" y="52481"/>
                    <a:pt x="12083" y="53793"/>
                    <a:pt x="12696" y="54398"/>
                  </a:cubicBezTo>
                  <a:lnTo>
                    <a:pt x="13197" y="54903"/>
                  </a:lnTo>
                  <a:lnTo>
                    <a:pt x="13475" y="55811"/>
                  </a:lnTo>
                  <a:cubicBezTo>
                    <a:pt x="13587" y="56114"/>
                    <a:pt x="13698" y="56316"/>
                    <a:pt x="13754" y="56619"/>
                  </a:cubicBezTo>
                  <a:cubicBezTo>
                    <a:pt x="14032" y="57325"/>
                    <a:pt x="14366" y="57931"/>
                    <a:pt x="14477" y="58738"/>
                  </a:cubicBezTo>
                  <a:cubicBezTo>
                    <a:pt x="14756" y="60151"/>
                    <a:pt x="15034" y="64188"/>
                    <a:pt x="15257" y="66509"/>
                  </a:cubicBezTo>
                  <a:lnTo>
                    <a:pt x="15424" y="68124"/>
                  </a:lnTo>
                  <a:lnTo>
                    <a:pt x="12863" y="73978"/>
                  </a:lnTo>
                  <a:lnTo>
                    <a:pt x="11749" y="74785"/>
                  </a:lnTo>
                  <a:cubicBezTo>
                    <a:pt x="10580" y="75592"/>
                    <a:pt x="9522" y="76198"/>
                    <a:pt x="6849" y="77005"/>
                  </a:cubicBezTo>
                  <a:cubicBezTo>
                    <a:pt x="3118" y="77712"/>
                    <a:pt x="2227" y="78519"/>
                    <a:pt x="1058" y="82354"/>
                  </a:cubicBezTo>
                  <a:cubicBezTo>
                    <a:pt x="0" y="85786"/>
                    <a:pt x="1670" y="100016"/>
                    <a:pt x="2227" y="104659"/>
                  </a:cubicBezTo>
                  <a:lnTo>
                    <a:pt x="2394" y="105870"/>
                  </a:lnTo>
                  <a:cubicBezTo>
                    <a:pt x="2561" y="107182"/>
                    <a:pt x="3118" y="107989"/>
                    <a:pt x="3786" y="107989"/>
                  </a:cubicBezTo>
                  <a:lnTo>
                    <a:pt x="32241" y="107989"/>
                  </a:lnTo>
                  <a:lnTo>
                    <a:pt x="32631" y="112026"/>
                  </a:lnTo>
                  <a:cubicBezTo>
                    <a:pt x="32798" y="113036"/>
                    <a:pt x="32853" y="113843"/>
                    <a:pt x="32853" y="114247"/>
                  </a:cubicBezTo>
                  <a:cubicBezTo>
                    <a:pt x="32853" y="114449"/>
                    <a:pt x="32909" y="114751"/>
                    <a:pt x="32909" y="115054"/>
                  </a:cubicBezTo>
                  <a:cubicBezTo>
                    <a:pt x="33354" y="116770"/>
                    <a:pt x="34635" y="119899"/>
                    <a:pt x="36751" y="119899"/>
                  </a:cubicBezTo>
                  <a:lnTo>
                    <a:pt x="82524" y="119899"/>
                  </a:lnTo>
                  <a:cubicBezTo>
                    <a:pt x="82580" y="119899"/>
                    <a:pt x="82691" y="119899"/>
                    <a:pt x="82747" y="119899"/>
                  </a:cubicBezTo>
                  <a:cubicBezTo>
                    <a:pt x="84139" y="119495"/>
                    <a:pt x="85809" y="117275"/>
                    <a:pt x="85921" y="113439"/>
                  </a:cubicBezTo>
                  <a:cubicBezTo>
                    <a:pt x="85921" y="112935"/>
                    <a:pt x="86088" y="111522"/>
                    <a:pt x="86143" y="110109"/>
                  </a:cubicBezTo>
                  <a:lnTo>
                    <a:pt x="85921" y="107788"/>
                  </a:lnTo>
                  <a:lnTo>
                    <a:pt x="116102" y="107788"/>
                  </a:lnTo>
                  <a:cubicBezTo>
                    <a:pt x="117048" y="107586"/>
                    <a:pt x="118106" y="106173"/>
                    <a:pt x="118162" y="103751"/>
                  </a:cubicBezTo>
                  <a:cubicBezTo>
                    <a:pt x="118162" y="103347"/>
                    <a:pt x="118218" y="102439"/>
                    <a:pt x="118273" y="101328"/>
                  </a:cubicBezTo>
                  <a:cubicBezTo>
                    <a:pt x="119610" y="91438"/>
                    <a:pt x="119944" y="85180"/>
                    <a:pt x="119220" y="8235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991" name="Google Shape;1991;p257"/>
          <p:cNvGrpSpPr/>
          <p:nvPr/>
        </p:nvGrpSpPr>
        <p:grpSpPr>
          <a:xfrm>
            <a:off x="2193100" y="2577531"/>
            <a:ext cx="154800" cy="154500"/>
            <a:chOff x="2056893" y="2675856"/>
            <a:chExt cx="154800" cy="154500"/>
          </a:xfrm>
        </p:grpSpPr>
        <p:sp>
          <p:nvSpPr>
            <p:cNvPr id="1992" name="Google Shape;1992;p257"/>
            <p:cNvSpPr/>
            <p:nvPr/>
          </p:nvSpPr>
          <p:spPr>
            <a:xfrm>
              <a:off x="2056893" y="267585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3" name="Google Shape;1993;p257"/>
            <p:cNvSpPr/>
            <p:nvPr/>
          </p:nvSpPr>
          <p:spPr>
            <a:xfrm>
              <a:off x="2091612" y="2711148"/>
              <a:ext cx="86100" cy="75900"/>
            </a:xfrm>
            <a:custGeom>
              <a:avLst/>
              <a:gdLst/>
              <a:ahLst/>
              <a:cxnLst/>
              <a:rect l="l" t="t" r="r" b="b"/>
              <a:pathLst>
                <a:path w="120000" h="120000" extrusionOk="0">
                  <a:moveTo>
                    <a:pt x="14291" y="48544"/>
                  </a:moveTo>
                  <a:lnTo>
                    <a:pt x="14291" y="48329"/>
                  </a:lnTo>
                  <a:cubicBezTo>
                    <a:pt x="14291" y="47613"/>
                    <a:pt x="14417" y="46897"/>
                    <a:pt x="14606" y="46181"/>
                  </a:cubicBezTo>
                  <a:cubicBezTo>
                    <a:pt x="8058" y="45465"/>
                    <a:pt x="0" y="46968"/>
                    <a:pt x="0" y="50978"/>
                  </a:cubicBezTo>
                  <a:lnTo>
                    <a:pt x="1196" y="70238"/>
                  </a:lnTo>
                  <a:cubicBezTo>
                    <a:pt x="1322" y="71527"/>
                    <a:pt x="2266" y="72529"/>
                    <a:pt x="3273" y="72529"/>
                  </a:cubicBezTo>
                  <a:lnTo>
                    <a:pt x="4596" y="72529"/>
                  </a:lnTo>
                  <a:lnTo>
                    <a:pt x="5666" y="93078"/>
                  </a:lnTo>
                  <a:cubicBezTo>
                    <a:pt x="5792" y="94224"/>
                    <a:pt x="6673" y="95155"/>
                    <a:pt x="7681" y="95155"/>
                  </a:cubicBezTo>
                  <a:lnTo>
                    <a:pt x="15110" y="95155"/>
                  </a:lnTo>
                  <a:cubicBezTo>
                    <a:pt x="16180" y="95155"/>
                    <a:pt x="17061" y="94224"/>
                    <a:pt x="17124" y="93078"/>
                  </a:cubicBezTo>
                  <a:lnTo>
                    <a:pt x="17880" y="78544"/>
                  </a:lnTo>
                  <a:cubicBezTo>
                    <a:pt x="16810" y="77183"/>
                    <a:pt x="16054" y="75393"/>
                    <a:pt x="15928" y="73532"/>
                  </a:cubicBezTo>
                  <a:lnTo>
                    <a:pt x="14291" y="48544"/>
                  </a:lnTo>
                  <a:close/>
                  <a:moveTo>
                    <a:pt x="108415" y="42458"/>
                  </a:moveTo>
                  <a:cubicBezTo>
                    <a:pt x="112759" y="42458"/>
                    <a:pt x="116159" y="38520"/>
                    <a:pt x="116159" y="33651"/>
                  </a:cubicBezTo>
                  <a:cubicBezTo>
                    <a:pt x="116159" y="28711"/>
                    <a:pt x="112759" y="24844"/>
                    <a:pt x="108415" y="24844"/>
                  </a:cubicBezTo>
                  <a:cubicBezTo>
                    <a:pt x="104134" y="24844"/>
                    <a:pt x="100671" y="28711"/>
                    <a:pt x="100671" y="33651"/>
                  </a:cubicBezTo>
                  <a:cubicBezTo>
                    <a:pt x="100671" y="38520"/>
                    <a:pt x="104197" y="42458"/>
                    <a:pt x="108415" y="42458"/>
                  </a:cubicBezTo>
                  <a:close/>
                  <a:moveTo>
                    <a:pt x="11458" y="42458"/>
                  </a:moveTo>
                  <a:cubicBezTo>
                    <a:pt x="15739" y="42458"/>
                    <a:pt x="19202" y="38520"/>
                    <a:pt x="19202" y="33651"/>
                  </a:cubicBezTo>
                  <a:cubicBezTo>
                    <a:pt x="19202" y="28711"/>
                    <a:pt x="15739" y="24844"/>
                    <a:pt x="11458" y="24844"/>
                  </a:cubicBezTo>
                  <a:cubicBezTo>
                    <a:pt x="7114" y="24844"/>
                    <a:pt x="3714" y="28711"/>
                    <a:pt x="3714" y="33651"/>
                  </a:cubicBezTo>
                  <a:cubicBezTo>
                    <a:pt x="3714" y="38520"/>
                    <a:pt x="7114" y="42458"/>
                    <a:pt x="11458" y="42458"/>
                  </a:cubicBezTo>
                  <a:close/>
                  <a:moveTo>
                    <a:pt x="105267" y="46181"/>
                  </a:moveTo>
                  <a:cubicBezTo>
                    <a:pt x="105393" y="46897"/>
                    <a:pt x="105582" y="47613"/>
                    <a:pt x="105582" y="48329"/>
                  </a:cubicBezTo>
                  <a:lnTo>
                    <a:pt x="105582" y="48687"/>
                  </a:lnTo>
                  <a:lnTo>
                    <a:pt x="103945" y="73389"/>
                  </a:lnTo>
                  <a:cubicBezTo>
                    <a:pt x="103882" y="75322"/>
                    <a:pt x="103064" y="77183"/>
                    <a:pt x="101993" y="78400"/>
                  </a:cubicBezTo>
                  <a:lnTo>
                    <a:pt x="102749" y="92935"/>
                  </a:lnTo>
                  <a:cubicBezTo>
                    <a:pt x="102875" y="94152"/>
                    <a:pt x="103693" y="95083"/>
                    <a:pt x="104763" y="95083"/>
                  </a:cubicBezTo>
                  <a:lnTo>
                    <a:pt x="112130" y="95083"/>
                  </a:lnTo>
                  <a:cubicBezTo>
                    <a:pt x="113137" y="95083"/>
                    <a:pt x="114018" y="94152"/>
                    <a:pt x="114081" y="92935"/>
                  </a:cubicBezTo>
                  <a:lnTo>
                    <a:pt x="115215" y="72458"/>
                  </a:lnTo>
                  <a:lnTo>
                    <a:pt x="116537" y="72458"/>
                  </a:lnTo>
                  <a:cubicBezTo>
                    <a:pt x="117607" y="72458"/>
                    <a:pt x="118614" y="71455"/>
                    <a:pt x="118614" y="70167"/>
                  </a:cubicBezTo>
                  <a:lnTo>
                    <a:pt x="119874" y="50906"/>
                  </a:lnTo>
                  <a:cubicBezTo>
                    <a:pt x="119937" y="46968"/>
                    <a:pt x="111815" y="45322"/>
                    <a:pt x="105267" y="46181"/>
                  </a:cubicBezTo>
                  <a:close/>
                  <a:moveTo>
                    <a:pt x="33494" y="37446"/>
                  </a:moveTo>
                  <a:cubicBezTo>
                    <a:pt x="39034" y="37446"/>
                    <a:pt x="43504" y="32362"/>
                    <a:pt x="43504" y="26062"/>
                  </a:cubicBezTo>
                  <a:cubicBezTo>
                    <a:pt x="43504" y="19832"/>
                    <a:pt x="39034" y="14749"/>
                    <a:pt x="33494" y="14749"/>
                  </a:cubicBezTo>
                  <a:cubicBezTo>
                    <a:pt x="27953" y="14749"/>
                    <a:pt x="23483" y="19832"/>
                    <a:pt x="23483" y="26062"/>
                  </a:cubicBezTo>
                  <a:cubicBezTo>
                    <a:pt x="23483" y="32362"/>
                    <a:pt x="27953" y="37446"/>
                    <a:pt x="33494" y="37446"/>
                  </a:cubicBezTo>
                  <a:close/>
                  <a:moveTo>
                    <a:pt x="86379" y="37446"/>
                  </a:moveTo>
                  <a:cubicBezTo>
                    <a:pt x="91920" y="37446"/>
                    <a:pt x="96390" y="32362"/>
                    <a:pt x="96390" y="26062"/>
                  </a:cubicBezTo>
                  <a:cubicBezTo>
                    <a:pt x="96390" y="19832"/>
                    <a:pt x="91857" y="14749"/>
                    <a:pt x="86379" y="14749"/>
                  </a:cubicBezTo>
                  <a:cubicBezTo>
                    <a:pt x="80839" y="14749"/>
                    <a:pt x="76369" y="19832"/>
                    <a:pt x="76369" y="26062"/>
                  </a:cubicBezTo>
                  <a:cubicBezTo>
                    <a:pt x="76495" y="32362"/>
                    <a:pt x="80902" y="37446"/>
                    <a:pt x="86379" y="37446"/>
                  </a:cubicBezTo>
                  <a:close/>
                  <a:moveTo>
                    <a:pt x="83672" y="42100"/>
                  </a:moveTo>
                  <a:cubicBezTo>
                    <a:pt x="83798" y="42887"/>
                    <a:pt x="83924" y="43603"/>
                    <a:pt x="83924" y="44534"/>
                  </a:cubicBezTo>
                  <a:lnTo>
                    <a:pt x="83924" y="44892"/>
                  </a:lnTo>
                  <a:lnTo>
                    <a:pt x="81846" y="77756"/>
                  </a:lnTo>
                  <a:cubicBezTo>
                    <a:pt x="81657" y="80692"/>
                    <a:pt x="80209" y="83269"/>
                    <a:pt x="78132" y="84773"/>
                  </a:cubicBezTo>
                  <a:lnTo>
                    <a:pt x="79139" y="102386"/>
                  </a:lnTo>
                  <a:cubicBezTo>
                    <a:pt x="79202" y="103961"/>
                    <a:pt x="80335" y="105107"/>
                    <a:pt x="81657" y="105107"/>
                  </a:cubicBezTo>
                  <a:lnTo>
                    <a:pt x="91164" y="105107"/>
                  </a:lnTo>
                  <a:cubicBezTo>
                    <a:pt x="92549" y="105107"/>
                    <a:pt x="93683" y="103961"/>
                    <a:pt x="93746" y="102386"/>
                  </a:cubicBezTo>
                  <a:lnTo>
                    <a:pt x="95257" y="75966"/>
                  </a:lnTo>
                  <a:lnTo>
                    <a:pt x="96831" y="75966"/>
                  </a:lnTo>
                  <a:cubicBezTo>
                    <a:pt x="98279" y="75966"/>
                    <a:pt x="99475" y="74677"/>
                    <a:pt x="99601" y="73031"/>
                  </a:cubicBezTo>
                  <a:lnTo>
                    <a:pt x="101175" y="48257"/>
                  </a:lnTo>
                  <a:cubicBezTo>
                    <a:pt x="101175" y="43532"/>
                    <a:pt x="91794" y="41455"/>
                    <a:pt x="83672" y="42100"/>
                  </a:cubicBezTo>
                  <a:close/>
                  <a:moveTo>
                    <a:pt x="38153" y="77756"/>
                  </a:moveTo>
                  <a:lnTo>
                    <a:pt x="35949" y="44677"/>
                  </a:lnTo>
                  <a:lnTo>
                    <a:pt x="35949" y="44534"/>
                  </a:lnTo>
                  <a:cubicBezTo>
                    <a:pt x="35949" y="43603"/>
                    <a:pt x="36075" y="42816"/>
                    <a:pt x="36264" y="42100"/>
                  </a:cubicBezTo>
                  <a:cubicBezTo>
                    <a:pt x="28142" y="41455"/>
                    <a:pt x="18761" y="43532"/>
                    <a:pt x="18761" y="48329"/>
                  </a:cubicBezTo>
                  <a:lnTo>
                    <a:pt x="20398" y="73174"/>
                  </a:lnTo>
                  <a:cubicBezTo>
                    <a:pt x="20461" y="74821"/>
                    <a:pt x="21657" y="76038"/>
                    <a:pt x="23105" y="76038"/>
                  </a:cubicBezTo>
                  <a:lnTo>
                    <a:pt x="24805" y="76038"/>
                  </a:lnTo>
                  <a:lnTo>
                    <a:pt x="26190" y="102529"/>
                  </a:lnTo>
                  <a:cubicBezTo>
                    <a:pt x="26316" y="104033"/>
                    <a:pt x="27450" y="105250"/>
                    <a:pt x="28772" y="105250"/>
                  </a:cubicBezTo>
                  <a:lnTo>
                    <a:pt x="38279" y="105250"/>
                  </a:lnTo>
                  <a:cubicBezTo>
                    <a:pt x="39664" y="105250"/>
                    <a:pt x="40734" y="104033"/>
                    <a:pt x="40860" y="102529"/>
                  </a:cubicBezTo>
                  <a:lnTo>
                    <a:pt x="41804" y="84844"/>
                  </a:lnTo>
                  <a:cubicBezTo>
                    <a:pt x="39727" y="83269"/>
                    <a:pt x="38279" y="80692"/>
                    <a:pt x="38153" y="77756"/>
                  </a:cubicBezTo>
                  <a:close/>
                  <a:moveTo>
                    <a:pt x="40356" y="44534"/>
                  </a:moveTo>
                  <a:lnTo>
                    <a:pt x="42434" y="77398"/>
                  </a:lnTo>
                  <a:cubicBezTo>
                    <a:pt x="42623" y="79618"/>
                    <a:pt x="44134" y="81264"/>
                    <a:pt x="46023" y="81264"/>
                  </a:cubicBezTo>
                  <a:lnTo>
                    <a:pt x="48163" y="81264"/>
                  </a:lnTo>
                  <a:lnTo>
                    <a:pt x="50178" y="116276"/>
                  </a:lnTo>
                  <a:cubicBezTo>
                    <a:pt x="50241" y="118281"/>
                    <a:pt x="51815" y="119928"/>
                    <a:pt x="53578" y="119928"/>
                  </a:cubicBezTo>
                  <a:lnTo>
                    <a:pt x="66169" y="119928"/>
                  </a:lnTo>
                  <a:cubicBezTo>
                    <a:pt x="67932" y="119928"/>
                    <a:pt x="69443" y="118424"/>
                    <a:pt x="69506" y="116276"/>
                  </a:cubicBezTo>
                  <a:lnTo>
                    <a:pt x="71458" y="81264"/>
                  </a:lnTo>
                  <a:lnTo>
                    <a:pt x="73599" y="81264"/>
                  </a:lnTo>
                  <a:cubicBezTo>
                    <a:pt x="75550" y="81264"/>
                    <a:pt x="77061" y="79618"/>
                    <a:pt x="77187" y="77398"/>
                  </a:cubicBezTo>
                  <a:lnTo>
                    <a:pt x="79265" y="44534"/>
                  </a:lnTo>
                  <a:cubicBezTo>
                    <a:pt x="79517" y="33293"/>
                    <a:pt x="40356" y="33293"/>
                    <a:pt x="40356" y="44534"/>
                  </a:cubicBezTo>
                  <a:close/>
                  <a:moveTo>
                    <a:pt x="59937" y="30071"/>
                  </a:moveTo>
                  <a:cubicBezTo>
                    <a:pt x="67303" y="30071"/>
                    <a:pt x="73221" y="23341"/>
                    <a:pt x="73221" y="14964"/>
                  </a:cubicBezTo>
                  <a:cubicBezTo>
                    <a:pt x="73221" y="6730"/>
                    <a:pt x="67303" y="0"/>
                    <a:pt x="59937" y="0"/>
                  </a:cubicBezTo>
                  <a:cubicBezTo>
                    <a:pt x="52696" y="0"/>
                    <a:pt x="46652" y="6730"/>
                    <a:pt x="46652" y="14964"/>
                  </a:cubicBezTo>
                  <a:cubicBezTo>
                    <a:pt x="46652" y="23341"/>
                    <a:pt x="52696" y="30071"/>
                    <a:pt x="59937" y="3007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994" name="Google Shape;1994;p257"/>
          <p:cNvGrpSpPr/>
          <p:nvPr/>
        </p:nvGrpSpPr>
        <p:grpSpPr>
          <a:xfrm>
            <a:off x="2258443" y="2780224"/>
            <a:ext cx="154800" cy="154500"/>
            <a:chOff x="4257843" y="2806189"/>
            <a:chExt cx="154800" cy="154500"/>
          </a:xfrm>
        </p:grpSpPr>
        <p:sp>
          <p:nvSpPr>
            <p:cNvPr id="1995" name="Google Shape;1995;p257"/>
            <p:cNvSpPr/>
            <p:nvPr/>
          </p:nvSpPr>
          <p:spPr>
            <a:xfrm>
              <a:off x="4257843" y="2806189"/>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996" name="Google Shape;1996;p257"/>
            <p:cNvSpPr/>
            <p:nvPr/>
          </p:nvSpPr>
          <p:spPr>
            <a:xfrm>
              <a:off x="4297598" y="2839397"/>
              <a:ext cx="72225" cy="91666"/>
            </a:xfrm>
            <a:custGeom>
              <a:avLst/>
              <a:gdLst/>
              <a:ahLst/>
              <a:cxnLst/>
              <a:rect l="l" t="t" r="r" b="b"/>
              <a:pathLst>
                <a:path w="632" h="727" extrusionOk="0">
                  <a:moveTo>
                    <a:pt x="631" y="60"/>
                  </a:moveTo>
                  <a:lnTo>
                    <a:pt x="631" y="484"/>
                  </a:lnTo>
                  <a:lnTo>
                    <a:pt x="631" y="490"/>
                  </a:lnTo>
                  <a:lnTo>
                    <a:pt x="629" y="498"/>
                  </a:lnTo>
                  <a:lnTo>
                    <a:pt x="624" y="514"/>
                  </a:lnTo>
                  <a:lnTo>
                    <a:pt x="615" y="532"/>
                  </a:lnTo>
                  <a:lnTo>
                    <a:pt x="603" y="549"/>
                  </a:lnTo>
                  <a:lnTo>
                    <a:pt x="588" y="570"/>
                  </a:lnTo>
                  <a:lnTo>
                    <a:pt x="572" y="589"/>
                  </a:lnTo>
                  <a:lnTo>
                    <a:pt x="554" y="610"/>
                  </a:lnTo>
                  <a:lnTo>
                    <a:pt x="535" y="630"/>
                  </a:lnTo>
                  <a:lnTo>
                    <a:pt x="516" y="648"/>
                  </a:lnTo>
                  <a:lnTo>
                    <a:pt x="495" y="666"/>
                  </a:lnTo>
                  <a:lnTo>
                    <a:pt x="475" y="682"/>
                  </a:lnTo>
                  <a:lnTo>
                    <a:pt x="455" y="697"/>
                  </a:lnTo>
                  <a:lnTo>
                    <a:pt x="436" y="708"/>
                  </a:lnTo>
                  <a:lnTo>
                    <a:pt x="419" y="717"/>
                  </a:lnTo>
                  <a:lnTo>
                    <a:pt x="403" y="723"/>
                  </a:lnTo>
                  <a:lnTo>
                    <a:pt x="395" y="725"/>
                  </a:lnTo>
                  <a:lnTo>
                    <a:pt x="389" y="725"/>
                  </a:lnTo>
                  <a:lnTo>
                    <a:pt x="316" y="726"/>
                  </a:lnTo>
                  <a:lnTo>
                    <a:pt x="255" y="725"/>
                  </a:lnTo>
                  <a:lnTo>
                    <a:pt x="199" y="723"/>
                  </a:lnTo>
                  <a:lnTo>
                    <a:pt x="152" y="719"/>
                  </a:lnTo>
                  <a:lnTo>
                    <a:pt x="111" y="714"/>
                  </a:lnTo>
                  <a:lnTo>
                    <a:pt x="52" y="705"/>
                  </a:lnTo>
                  <a:lnTo>
                    <a:pt x="30" y="701"/>
                  </a:lnTo>
                  <a:lnTo>
                    <a:pt x="24" y="700"/>
                  </a:lnTo>
                  <a:lnTo>
                    <a:pt x="18" y="697"/>
                  </a:lnTo>
                  <a:lnTo>
                    <a:pt x="14" y="694"/>
                  </a:lnTo>
                  <a:lnTo>
                    <a:pt x="9" y="689"/>
                  </a:lnTo>
                  <a:lnTo>
                    <a:pt x="6" y="683"/>
                  </a:lnTo>
                  <a:lnTo>
                    <a:pt x="3" y="678"/>
                  </a:lnTo>
                  <a:lnTo>
                    <a:pt x="2" y="672"/>
                  </a:lnTo>
                  <a:lnTo>
                    <a:pt x="0" y="666"/>
                  </a:lnTo>
                  <a:lnTo>
                    <a:pt x="0" y="60"/>
                  </a:lnTo>
                  <a:lnTo>
                    <a:pt x="2" y="54"/>
                  </a:lnTo>
                  <a:lnTo>
                    <a:pt x="3" y="47"/>
                  </a:lnTo>
                  <a:lnTo>
                    <a:pt x="6" y="42"/>
                  </a:lnTo>
                  <a:lnTo>
                    <a:pt x="9" y="37"/>
                  </a:lnTo>
                  <a:lnTo>
                    <a:pt x="14" y="32"/>
                  </a:lnTo>
                  <a:lnTo>
                    <a:pt x="18" y="29"/>
                  </a:lnTo>
                  <a:lnTo>
                    <a:pt x="24" y="26"/>
                  </a:lnTo>
                  <a:lnTo>
                    <a:pt x="30" y="25"/>
                  </a:lnTo>
                  <a:lnTo>
                    <a:pt x="52" y="20"/>
                  </a:lnTo>
                  <a:lnTo>
                    <a:pt x="111" y="12"/>
                  </a:lnTo>
                  <a:lnTo>
                    <a:pt x="152" y="7"/>
                  </a:lnTo>
                  <a:lnTo>
                    <a:pt x="199" y="3"/>
                  </a:lnTo>
                  <a:lnTo>
                    <a:pt x="255" y="0"/>
                  </a:lnTo>
                  <a:lnTo>
                    <a:pt x="316" y="0"/>
                  </a:lnTo>
                  <a:lnTo>
                    <a:pt x="377" y="0"/>
                  </a:lnTo>
                  <a:lnTo>
                    <a:pt x="432" y="3"/>
                  </a:lnTo>
                  <a:lnTo>
                    <a:pt x="481" y="7"/>
                  </a:lnTo>
                  <a:lnTo>
                    <a:pt x="522" y="12"/>
                  </a:lnTo>
                  <a:lnTo>
                    <a:pt x="579" y="20"/>
                  </a:lnTo>
                  <a:lnTo>
                    <a:pt x="601" y="25"/>
                  </a:lnTo>
                  <a:lnTo>
                    <a:pt x="607" y="26"/>
                  </a:lnTo>
                  <a:lnTo>
                    <a:pt x="613" y="29"/>
                  </a:lnTo>
                  <a:lnTo>
                    <a:pt x="618" y="32"/>
                  </a:lnTo>
                  <a:lnTo>
                    <a:pt x="622" y="37"/>
                  </a:lnTo>
                  <a:lnTo>
                    <a:pt x="626" y="42"/>
                  </a:lnTo>
                  <a:lnTo>
                    <a:pt x="629" y="47"/>
                  </a:lnTo>
                  <a:lnTo>
                    <a:pt x="631" y="54"/>
                  </a:lnTo>
                  <a:lnTo>
                    <a:pt x="631" y="60"/>
                  </a:lnTo>
                  <a:close/>
                  <a:moveTo>
                    <a:pt x="352" y="655"/>
                  </a:moveTo>
                  <a:lnTo>
                    <a:pt x="352" y="655"/>
                  </a:lnTo>
                  <a:lnTo>
                    <a:pt x="360" y="655"/>
                  </a:lnTo>
                  <a:lnTo>
                    <a:pt x="366" y="652"/>
                  </a:lnTo>
                  <a:lnTo>
                    <a:pt x="373" y="649"/>
                  </a:lnTo>
                  <a:lnTo>
                    <a:pt x="377" y="644"/>
                  </a:lnTo>
                  <a:lnTo>
                    <a:pt x="382" y="638"/>
                  </a:lnTo>
                  <a:lnTo>
                    <a:pt x="386" y="632"/>
                  </a:lnTo>
                  <a:lnTo>
                    <a:pt x="388" y="624"/>
                  </a:lnTo>
                  <a:lnTo>
                    <a:pt x="389" y="617"/>
                  </a:lnTo>
                  <a:lnTo>
                    <a:pt x="389" y="520"/>
                  </a:lnTo>
                  <a:lnTo>
                    <a:pt x="389" y="512"/>
                  </a:lnTo>
                  <a:lnTo>
                    <a:pt x="392" y="507"/>
                  </a:lnTo>
                  <a:lnTo>
                    <a:pt x="395" y="501"/>
                  </a:lnTo>
                  <a:lnTo>
                    <a:pt x="400" y="495"/>
                  </a:lnTo>
                  <a:lnTo>
                    <a:pt x="404" y="490"/>
                  </a:lnTo>
                  <a:lnTo>
                    <a:pt x="411" y="487"/>
                  </a:lnTo>
                  <a:lnTo>
                    <a:pt x="417" y="484"/>
                  </a:lnTo>
                  <a:lnTo>
                    <a:pt x="425" y="484"/>
                  </a:lnTo>
                  <a:lnTo>
                    <a:pt x="522" y="484"/>
                  </a:lnTo>
                  <a:lnTo>
                    <a:pt x="529" y="483"/>
                  </a:lnTo>
                  <a:lnTo>
                    <a:pt x="537" y="482"/>
                  </a:lnTo>
                  <a:lnTo>
                    <a:pt x="543" y="477"/>
                  </a:lnTo>
                  <a:lnTo>
                    <a:pt x="548" y="473"/>
                  </a:lnTo>
                  <a:lnTo>
                    <a:pt x="553" y="468"/>
                  </a:lnTo>
                  <a:lnTo>
                    <a:pt x="556" y="462"/>
                  </a:lnTo>
                  <a:lnTo>
                    <a:pt x="557" y="455"/>
                  </a:lnTo>
                  <a:lnTo>
                    <a:pt x="559" y="448"/>
                  </a:lnTo>
                  <a:lnTo>
                    <a:pt x="559" y="90"/>
                  </a:lnTo>
                  <a:lnTo>
                    <a:pt x="519" y="84"/>
                  </a:lnTo>
                  <a:lnTo>
                    <a:pt x="464" y="78"/>
                  </a:lnTo>
                  <a:lnTo>
                    <a:pt x="395" y="72"/>
                  </a:lnTo>
                  <a:lnTo>
                    <a:pt x="357" y="71"/>
                  </a:lnTo>
                  <a:lnTo>
                    <a:pt x="316" y="69"/>
                  </a:lnTo>
                  <a:lnTo>
                    <a:pt x="274" y="71"/>
                  </a:lnTo>
                  <a:lnTo>
                    <a:pt x="236" y="72"/>
                  </a:lnTo>
                  <a:lnTo>
                    <a:pt x="168" y="78"/>
                  </a:lnTo>
                  <a:lnTo>
                    <a:pt x="114" y="84"/>
                  </a:lnTo>
                  <a:lnTo>
                    <a:pt x="74" y="90"/>
                  </a:lnTo>
                  <a:lnTo>
                    <a:pt x="74" y="635"/>
                  </a:lnTo>
                  <a:lnTo>
                    <a:pt x="114" y="642"/>
                  </a:lnTo>
                  <a:lnTo>
                    <a:pt x="168" y="648"/>
                  </a:lnTo>
                  <a:lnTo>
                    <a:pt x="201" y="652"/>
                  </a:lnTo>
                  <a:lnTo>
                    <a:pt x="236" y="654"/>
                  </a:lnTo>
                  <a:lnTo>
                    <a:pt x="274" y="655"/>
                  </a:lnTo>
                  <a:lnTo>
                    <a:pt x="316" y="657"/>
                  </a:lnTo>
                  <a:lnTo>
                    <a:pt x="352" y="655"/>
                  </a:lnTo>
                  <a:close/>
                  <a:moveTo>
                    <a:pt x="146" y="169"/>
                  </a:moveTo>
                  <a:lnTo>
                    <a:pt x="485" y="169"/>
                  </a:lnTo>
                  <a:lnTo>
                    <a:pt x="485" y="218"/>
                  </a:lnTo>
                  <a:lnTo>
                    <a:pt x="146" y="218"/>
                  </a:lnTo>
                  <a:lnTo>
                    <a:pt x="146" y="169"/>
                  </a:lnTo>
                  <a:close/>
                  <a:moveTo>
                    <a:pt x="146" y="314"/>
                  </a:moveTo>
                  <a:lnTo>
                    <a:pt x="146" y="266"/>
                  </a:lnTo>
                  <a:lnTo>
                    <a:pt x="485" y="266"/>
                  </a:lnTo>
                  <a:lnTo>
                    <a:pt x="485" y="314"/>
                  </a:lnTo>
                  <a:lnTo>
                    <a:pt x="146" y="314"/>
                  </a:lnTo>
                  <a:close/>
                  <a:moveTo>
                    <a:pt x="146" y="411"/>
                  </a:moveTo>
                  <a:lnTo>
                    <a:pt x="146" y="362"/>
                  </a:lnTo>
                  <a:lnTo>
                    <a:pt x="485" y="362"/>
                  </a:lnTo>
                  <a:lnTo>
                    <a:pt x="485" y="411"/>
                  </a:lnTo>
                  <a:lnTo>
                    <a:pt x="146" y="41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grpSp>
        <p:nvGrpSpPr>
          <p:cNvPr id="1997" name="Google Shape;1997;p257"/>
          <p:cNvGrpSpPr/>
          <p:nvPr/>
        </p:nvGrpSpPr>
        <p:grpSpPr>
          <a:xfrm>
            <a:off x="4148870" y="3263984"/>
            <a:ext cx="154800" cy="154500"/>
            <a:chOff x="3044993" y="3367926"/>
            <a:chExt cx="154800" cy="154500"/>
          </a:xfrm>
        </p:grpSpPr>
        <p:sp>
          <p:nvSpPr>
            <p:cNvPr id="1998" name="Google Shape;1998;p257"/>
            <p:cNvSpPr/>
            <p:nvPr/>
          </p:nvSpPr>
          <p:spPr>
            <a:xfrm>
              <a:off x="3044993" y="3367926"/>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1999" name="Google Shape;1999;p257"/>
            <p:cNvSpPr/>
            <p:nvPr/>
          </p:nvSpPr>
          <p:spPr>
            <a:xfrm>
              <a:off x="3078796" y="3405398"/>
              <a:ext cx="86100" cy="86100"/>
            </a:xfrm>
            <a:custGeom>
              <a:avLst/>
              <a:gdLst/>
              <a:ahLst/>
              <a:cxnLst/>
              <a:rect l="l" t="t" r="r" b="b"/>
              <a:pathLst>
                <a:path w="120000" h="120000" extrusionOk="0">
                  <a:moveTo>
                    <a:pt x="76875" y="0"/>
                  </a:moveTo>
                  <a:cubicBezTo>
                    <a:pt x="43125" y="0"/>
                    <a:pt x="43125" y="0"/>
                    <a:pt x="43125" y="0"/>
                  </a:cubicBezTo>
                  <a:cubicBezTo>
                    <a:pt x="18750" y="0"/>
                    <a:pt x="0" y="20625"/>
                    <a:pt x="0" y="45000"/>
                  </a:cubicBezTo>
                  <a:cubicBezTo>
                    <a:pt x="0" y="67500"/>
                    <a:pt x="16875" y="86250"/>
                    <a:pt x="37500" y="90000"/>
                  </a:cubicBezTo>
                  <a:cubicBezTo>
                    <a:pt x="37500" y="120000"/>
                    <a:pt x="37500" y="120000"/>
                    <a:pt x="37500" y="120000"/>
                  </a:cubicBezTo>
                  <a:cubicBezTo>
                    <a:pt x="67500" y="90000"/>
                    <a:pt x="67500" y="90000"/>
                    <a:pt x="67500" y="90000"/>
                  </a:cubicBezTo>
                  <a:cubicBezTo>
                    <a:pt x="76875" y="90000"/>
                    <a:pt x="76875" y="90000"/>
                    <a:pt x="76875" y="90000"/>
                  </a:cubicBezTo>
                  <a:cubicBezTo>
                    <a:pt x="101250" y="90000"/>
                    <a:pt x="120000" y="71250"/>
                    <a:pt x="120000" y="45000"/>
                  </a:cubicBezTo>
                  <a:cubicBezTo>
                    <a:pt x="120000" y="20625"/>
                    <a:pt x="101250" y="0"/>
                    <a:pt x="76875" y="0"/>
                  </a:cubicBezTo>
                  <a:close/>
                  <a:moveTo>
                    <a:pt x="82500" y="52500"/>
                  </a:moveTo>
                  <a:cubicBezTo>
                    <a:pt x="67500" y="52500"/>
                    <a:pt x="67500" y="52500"/>
                    <a:pt x="67500" y="52500"/>
                  </a:cubicBezTo>
                  <a:cubicBezTo>
                    <a:pt x="67500" y="67500"/>
                    <a:pt x="67500" y="67500"/>
                    <a:pt x="67500" y="67500"/>
                  </a:cubicBezTo>
                  <a:cubicBezTo>
                    <a:pt x="52500" y="67500"/>
                    <a:pt x="52500" y="67500"/>
                    <a:pt x="52500" y="67500"/>
                  </a:cubicBezTo>
                  <a:cubicBezTo>
                    <a:pt x="52500" y="52500"/>
                    <a:pt x="52500" y="52500"/>
                    <a:pt x="52500" y="52500"/>
                  </a:cubicBezTo>
                  <a:cubicBezTo>
                    <a:pt x="37500" y="52500"/>
                    <a:pt x="37500" y="52500"/>
                    <a:pt x="37500" y="52500"/>
                  </a:cubicBezTo>
                  <a:cubicBezTo>
                    <a:pt x="37500" y="37500"/>
                    <a:pt x="37500" y="37500"/>
                    <a:pt x="37500" y="37500"/>
                  </a:cubicBezTo>
                  <a:cubicBezTo>
                    <a:pt x="52500" y="37500"/>
                    <a:pt x="52500" y="37500"/>
                    <a:pt x="52500" y="37500"/>
                  </a:cubicBezTo>
                  <a:cubicBezTo>
                    <a:pt x="52500" y="22500"/>
                    <a:pt x="52500" y="22500"/>
                    <a:pt x="52500" y="22500"/>
                  </a:cubicBezTo>
                  <a:cubicBezTo>
                    <a:pt x="67500" y="22500"/>
                    <a:pt x="67500" y="22500"/>
                    <a:pt x="67500" y="22500"/>
                  </a:cubicBezTo>
                  <a:cubicBezTo>
                    <a:pt x="67500" y="37500"/>
                    <a:pt x="67500" y="37500"/>
                    <a:pt x="67500" y="37500"/>
                  </a:cubicBezTo>
                  <a:cubicBezTo>
                    <a:pt x="82500" y="37500"/>
                    <a:pt x="82500" y="37500"/>
                    <a:pt x="82500" y="37500"/>
                  </a:cubicBezTo>
                  <a:lnTo>
                    <a:pt x="82500" y="525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2000" name="Google Shape;2000;p257"/>
          <p:cNvGrpSpPr/>
          <p:nvPr/>
        </p:nvGrpSpPr>
        <p:grpSpPr>
          <a:xfrm>
            <a:off x="2545318" y="3660113"/>
            <a:ext cx="154800" cy="154500"/>
            <a:chOff x="2545318" y="3698254"/>
            <a:chExt cx="154800" cy="154500"/>
          </a:xfrm>
        </p:grpSpPr>
        <p:sp>
          <p:nvSpPr>
            <p:cNvPr id="2001" name="Google Shape;2001;p257"/>
            <p:cNvSpPr/>
            <p:nvPr/>
          </p:nvSpPr>
          <p:spPr>
            <a:xfrm>
              <a:off x="2545318" y="3698254"/>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grpSp>
          <p:nvGrpSpPr>
            <p:cNvPr id="2002" name="Google Shape;2002;p257"/>
            <p:cNvGrpSpPr/>
            <p:nvPr/>
          </p:nvGrpSpPr>
          <p:grpSpPr>
            <a:xfrm>
              <a:off x="2578082" y="3727750"/>
              <a:ext cx="88289" cy="88324"/>
              <a:chOff x="5858705" y="5915744"/>
              <a:chExt cx="203150" cy="203325"/>
            </a:xfrm>
          </p:grpSpPr>
          <p:sp>
            <p:nvSpPr>
              <p:cNvPr id="2003" name="Google Shape;2003;p257"/>
              <p:cNvSpPr/>
              <p:nvPr/>
            </p:nvSpPr>
            <p:spPr>
              <a:xfrm>
                <a:off x="5858705" y="5915744"/>
                <a:ext cx="203100" cy="203100"/>
              </a:xfrm>
              <a:custGeom>
                <a:avLst/>
                <a:gdLst/>
                <a:ahLst/>
                <a:cxnLst/>
                <a:rect l="l" t="t" r="r" b="b"/>
                <a:pathLst>
                  <a:path w="120000" h="120000" extrusionOk="0">
                    <a:moveTo>
                      <a:pt x="86250" y="41250"/>
                    </a:moveTo>
                    <a:cubicBezTo>
                      <a:pt x="99375" y="41250"/>
                      <a:pt x="110625" y="46875"/>
                      <a:pt x="120000" y="56250"/>
                    </a:cubicBezTo>
                    <a:cubicBezTo>
                      <a:pt x="120000" y="54375"/>
                      <a:pt x="120000" y="54375"/>
                      <a:pt x="120000" y="52500"/>
                    </a:cubicBezTo>
                    <a:cubicBezTo>
                      <a:pt x="120000" y="24375"/>
                      <a:pt x="93750" y="0"/>
                      <a:pt x="60000" y="0"/>
                    </a:cubicBezTo>
                    <a:cubicBezTo>
                      <a:pt x="26250" y="0"/>
                      <a:pt x="0" y="24375"/>
                      <a:pt x="0" y="52500"/>
                    </a:cubicBezTo>
                    <a:cubicBezTo>
                      <a:pt x="0" y="67500"/>
                      <a:pt x="5625" y="78750"/>
                      <a:pt x="16875" y="88125"/>
                    </a:cubicBezTo>
                    <a:cubicBezTo>
                      <a:pt x="0" y="120000"/>
                      <a:pt x="0" y="120000"/>
                      <a:pt x="0" y="120000"/>
                    </a:cubicBezTo>
                    <a:cubicBezTo>
                      <a:pt x="37500" y="101250"/>
                      <a:pt x="37500" y="101250"/>
                      <a:pt x="37500" y="101250"/>
                    </a:cubicBezTo>
                    <a:cubicBezTo>
                      <a:pt x="41250" y="103125"/>
                      <a:pt x="43125" y="103125"/>
                      <a:pt x="46875" y="105000"/>
                    </a:cubicBezTo>
                    <a:cubicBezTo>
                      <a:pt x="45000" y="103125"/>
                      <a:pt x="45000" y="101250"/>
                      <a:pt x="43125" y="99375"/>
                    </a:cubicBezTo>
                    <a:cubicBezTo>
                      <a:pt x="43125" y="97500"/>
                      <a:pt x="43125" y="97500"/>
                      <a:pt x="43125" y="95625"/>
                    </a:cubicBezTo>
                    <a:cubicBezTo>
                      <a:pt x="41250" y="91875"/>
                      <a:pt x="39375" y="88125"/>
                      <a:pt x="39375" y="82500"/>
                    </a:cubicBezTo>
                    <a:cubicBezTo>
                      <a:pt x="39375" y="60000"/>
                      <a:pt x="60000" y="41250"/>
                      <a:pt x="86250" y="412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04" name="Google Shape;2004;p257"/>
              <p:cNvSpPr/>
              <p:nvPr/>
            </p:nvSpPr>
            <p:spPr>
              <a:xfrm>
                <a:off x="5941255" y="6001469"/>
                <a:ext cx="120600" cy="117600"/>
              </a:xfrm>
              <a:custGeom>
                <a:avLst/>
                <a:gdLst/>
                <a:ahLst/>
                <a:cxnLst/>
                <a:rect l="l" t="t" r="r" b="b"/>
                <a:pathLst>
                  <a:path w="120000" h="120000" extrusionOk="0">
                    <a:moveTo>
                      <a:pt x="101052" y="81081"/>
                    </a:moveTo>
                    <a:cubicBezTo>
                      <a:pt x="110526" y="68108"/>
                      <a:pt x="113684" y="55135"/>
                      <a:pt x="110526" y="42162"/>
                    </a:cubicBezTo>
                    <a:cubicBezTo>
                      <a:pt x="104210" y="16216"/>
                      <a:pt x="75789" y="0"/>
                      <a:pt x="47368" y="6486"/>
                    </a:cubicBezTo>
                    <a:cubicBezTo>
                      <a:pt x="18947" y="12972"/>
                      <a:pt x="0" y="38918"/>
                      <a:pt x="6315" y="64864"/>
                    </a:cubicBezTo>
                    <a:cubicBezTo>
                      <a:pt x="12631" y="90810"/>
                      <a:pt x="37894" y="107027"/>
                      <a:pt x="69473" y="100540"/>
                    </a:cubicBezTo>
                    <a:cubicBezTo>
                      <a:pt x="69473" y="100540"/>
                      <a:pt x="69473" y="100540"/>
                      <a:pt x="72631" y="100540"/>
                    </a:cubicBezTo>
                    <a:cubicBezTo>
                      <a:pt x="120000" y="120000"/>
                      <a:pt x="120000" y="120000"/>
                      <a:pt x="120000" y="120000"/>
                    </a:cubicBezTo>
                    <a:lnTo>
                      <a:pt x="101052" y="8108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2005" name="Google Shape;2005;p257"/>
          <p:cNvSpPr/>
          <p:nvPr/>
        </p:nvSpPr>
        <p:spPr>
          <a:xfrm>
            <a:off x="5172172" y="4912413"/>
            <a:ext cx="86100" cy="78600"/>
          </a:xfrm>
          <a:custGeom>
            <a:avLst/>
            <a:gdLst/>
            <a:ahLst/>
            <a:cxnLst/>
            <a:rect l="l" t="t" r="r" b="b"/>
            <a:pathLst>
              <a:path w="120000" h="120000" extrusionOk="0">
                <a:moveTo>
                  <a:pt x="103291" y="32911"/>
                </a:moveTo>
                <a:lnTo>
                  <a:pt x="103291" y="32911"/>
                </a:lnTo>
                <a:cubicBezTo>
                  <a:pt x="89620" y="29873"/>
                  <a:pt x="89620" y="29873"/>
                  <a:pt x="89620" y="29873"/>
                </a:cubicBezTo>
                <a:cubicBezTo>
                  <a:pt x="86075" y="16202"/>
                  <a:pt x="86075" y="16202"/>
                  <a:pt x="86075" y="16202"/>
                </a:cubicBezTo>
                <a:cubicBezTo>
                  <a:pt x="100253" y="2025"/>
                  <a:pt x="100253" y="2025"/>
                  <a:pt x="100253" y="2025"/>
                </a:cubicBezTo>
                <a:cubicBezTo>
                  <a:pt x="91645" y="0"/>
                  <a:pt x="83037" y="2025"/>
                  <a:pt x="75949" y="8101"/>
                </a:cubicBezTo>
                <a:cubicBezTo>
                  <a:pt x="69873" y="15189"/>
                  <a:pt x="67341" y="24303"/>
                  <a:pt x="69873" y="32405"/>
                </a:cubicBezTo>
                <a:cubicBezTo>
                  <a:pt x="31898" y="69873"/>
                  <a:pt x="31898" y="69873"/>
                  <a:pt x="31898" y="69873"/>
                </a:cubicBezTo>
                <a:cubicBezTo>
                  <a:pt x="23797" y="67848"/>
                  <a:pt x="14683" y="69873"/>
                  <a:pt x="8607" y="76455"/>
                </a:cubicBezTo>
                <a:cubicBezTo>
                  <a:pt x="1518" y="82531"/>
                  <a:pt x="0" y="92151"/>
                  <a:pt x="2531" y="100253"/>
                </a:cubicBezTo>
                <a:cubicBezTo>
                  <a:pt x="16202" y="86582"/>
                  <a:pt x="16202" y="86582"/>
                  <a:pt x="16202" y="86582"/>
                </a:cubicBezTo>
                <a:cubicBezTo>
                  <a:pt x="29873" y="89620"/>
                  <a:pt x="29873" y="89620"/>
                  <a:pt x="29873" y="89620"/>
                </a:cubicBezTo>
                <a:cubicBezTo>
                  <a:pt x="33417" y="103291"/>
                  <a:pt x="33417" y="103291"/>
                  <a:pt x="33417" y="103291"/>
                </a:cubicBezTo>
                <a:cubicBezTo>
                  <a:pt x="19746" y="117468"/>
                  <a:pt x="19746" y="117468"/>
                  <a:pt x="19746" y="117468"/>
                </a:cubicBezTo>
                <a:cubicBezTo>
                  <a:pt x="27848" y="119493"/>
                  <a:pt x="36455" y="117468"/>
                  <a:pt x="43037" y="111392"/>
                </a:cubicBezTo>
                <a:cubicBezTo>
                  <a:pt x="50126" y="104303"/>
                  <a:pt x="52151" y="94683"/>
                  <a:pt x="48607" y="86075"/>
                </a:cubicBezTo>
                <a:cubicBezTo>
                  <a:pt x="86075" y="49113"/>
                  <a:pt x="86075" y="49113"/>
                  <a:pt x="86075" y="49113"/>
                </a:cubicBezTo>
                <a:cubicBezTo>
                  <a:pt x="94683" y="51645"/>
                  <a:pt x="104303" y="49620"/>
                  <a:pt x="110886" y="43037"/>
                </a:cubicBezTo>
                <a:cubicBezTo>
                  <a:pt x="117974" y="36962"/>
                  <a:pt x="119493" y="27341"/>
                  <a:pt x="116962" y="19240"/>
                </a:cubicBezTo>
                <a:lnTo>
                  <a:pt x="103291" y="32911"/>
                </a:ln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nvGrpSpPr>
          <p:cNvPr id="2006" name="Google Shape;2006;p257"/>
          <p:cNvGrpSpPr/>
          <p:nvPr/>
        </p:nvGrpSpPr>
        <p:grpSpPr>
          <a:xfrm>
            <a:off x="4791768" y="4225798"/>
            <a:ext cx="154800" cy="154500"/>
            <a:chOff x="6849168" y="4320601"/>
            <a:chExt cx="154800" cy="154500"/>
          </a:xfrm>
        </p:grpSpPr>
        <p:sp>
          <p:nvSpPr>
            <p:cNvPr id="2007" name="Google Shape;2007;p257"/>
            <p:cNvSpPr/>
            <p:nvPr/>
          </p:nvSpPr>
          <p:spPr>
            <a:xfrm>
              <a:off x="6849168" y="4320601"/>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p>
          </p:txBody>
        </p:sp>
        <p:sp>
          <p:nvSpPr>
            <p:cNvPr id="2008" name="Google Shape;2008;p257"/>
            <p:cNvSpPr/>
            <p:nvPr/>
          </p:nvSpPr>
          <p:spPr>
            <a:xfrm>
              <a:off x="6882450" y="4351850"/>
              <a:ext cx="86100" cy="85800"/>
            </a:xfrm>
            <a:custGeom>
              <a:avLst/>
              <a:gdLst/>
              <a:ahLst/>
              <a:cxnLst/>
              <a:rect l="l" t="t" r="r" b="b"/>
              <a:pathLst>
                <a:path w="120000" h="120000" extrusionOk="0">
                  <a:moveTo>
                    <a:pt x="119835" y="49848"/>
                  </a:moveTo>
                  <a:lnTo>
                    <a:pt x="119835" y="49848"/>
                  </a:lnTo>
                  <a:lnTo>
                    <a:pt x="119670" y="54965"/>
                  </a:lnTo>
                  <a:lnTo>
                    <a:pt x="118846" y="60082"/>
                  </a:lnTo>
                  <a:lnTo>
                    <a:pt x="117692" y="64869"/>
                  </a:lnTo>
                  <a:lnTo>
                    <a:pt x="116043" y="69491"/>
                  </a:lnTo>
                  <a:lnTo>
                    <a:pt x="113901" y="73617"/>
                  </a:lnTo>
                  <a:lnTo>
                    <a:pt x="111428" y="77744"/>
                  </a:lnTo>
                  <a:lnTo>
                    <a:pt x="108461" y="81705"/>
                  </a:lnTo>
                  <a:lnTo>
                    <a:pt x="105329" y="85337"/>
                  </a:lnTo>
                  <a:lnTo>
                    <a:pt x="101703" y="88473"/>
                  </a:lnTo>
                  <a:lnTo>
                    <a:pt x="97747" y="91444"/>
                  </a:lnTo>
                  <a:lnTo>
                    <a:pt x="93626" y="93755"/>
                  </a:lnTo>
                  <a:lnTo>
                    <a:pt x="89340" y="96066"/>
                  </a:lnTo>
                  <a:lnTo>
                    <a:pt x="84890" y="97716"/>
                  </a:lnTo>
                  <a:lnTo>
                    <a:pt x="80109" y="98872"/>
                  </a:lnTo>
                  <a:lnTo>
                    <a:pt x="75000" y="99697"/>
                  </a:lnTo>
                  <a:lnTo>
                    <a:pt x="69890" y="99862"/>
                  </a:lnTo>
                  <a:lnTo>
                    <a:pt x="67252" y="99862"/>
                  </a:lnTo>
                  <a:lnTo>
                    <a:pt x="64450" y="99697"/>
                  </a:lnTo>
                  <a:lnTo>
                    <a:pt x="59175" y="98707"/>
                  </a:lnTo>
                  <a:lnTo>
                    <a:pt x="54065" y="97221"/>
                  </a:lnTo>
                  <a:lnTo>
                    <a:pt x="49285" y="95570"/>
                  </a:lnTo>
                  <a:lnTo>
                    <a:pt x="19120" y="117689"/>
                  </a:lnTo>
                  <a:lnTo>
                    <a:pt x="17142" y="118844"/>
                  </a:lnTo>
                  <a:lnTo>
                    <a:pt x="15000" y="119669"/>
                  </a:lnTo>
                  <a:lnTo>
                    <a:pt x="12527" y="119834"/>
                  </a:lnTo>
                  <a:lnTo>
                    <a:pt x="10384" y="119834"/>
                  </a:lnTo>
                  <a:lnTo>
                    <a:pt x="8241" y="119339"/>
                  </a:lnTo>
                  <a:lnTo>
                    <a:pt x="5934" y="118349"/>
                  </a:lnTo>
                  <a:lnTo>
                    <a:pt x="4120" y="116863"/>
                  </a:lnTo>
                  <a:lnTo>
                    <a:pt x="2307" y="115048"/>
                  </a:lnTo>
                  <a:lnTo>
                    <a:pt x="1318" y="113232"/>
                  </a:lnTo>
                  <a:lnTo>
                    <a:pt x="659" y="111581"/>
                  </a:lnTo>
                  <a:lnTo>
                    <a:pt x="164" y="109601"/>
                  </a:lnTo>
                  <a:lnTo>
                    <a:pt x="0" y="107950"/>
                  </a:lnTo>
                  <a:lnTo>
                    <a:pt x="164" y="105969"/>
                  </a:lnTo>
                  <a:lnTo>
                    <a:pt x="659" y="103988"/>
                  </a:lnTo>
                  <a:lnTo>
                    <a:pt x="1318" y="102338"/>
                  </a:lnTo>
                  <a:lnTo>
                    <a:pt x="2307" y="100687"/>
                  </a:lnTo>
                  <a:lnTo>
                    <a:pt x="24395" y="70811"/>
                  </a:lnTo>
                  <a:lnTo>
                    <a:pt x="22417" y="65859"/>
                  </a:lnTo>
                  <a:lnTo>
                    <a:pt x="21263" y="60742"/>
                  </a:lnTo>
                  <a:lnTo>
                    <a:pt x="20274" y="55460"/>
                  </a:lnTo>
                  <a:lnTo>
                    <a:pt x="20109" y="52654"/>
                  </a:lnTo>
                  <a:lnTo>
                    <a:pt x="20109" y="49848"/>
                  </a:lnTo>
                  <a:lnTo>
                    <a:pt x="20274" y="44731"/>
                  </a:lnTo>
                  <a:lnTo>
                    <a:pt x="21098" y="39779"/>
                  </a:lnTo>
                  <a:lnTo>
                    <a:pt x="22252" y="34993"/>
                  </a:lnTo>
                  <a:lnTo>
                    <a:pt x="23901" y="30371"/>
                  </a:lnTo>
                  <a:lnTo>
                    <a:pt x="26208" y="25914"/>
                  </a:lnTo>
                  <a:lnTo>
                    <a:pt x="28516" y="21788"/>
                  </a:lnTo>
                  <a:lnTo>
                    <a:pt x="31483" y="18156"/>
                  </a:lnTo>
                  <a:lnTo>
                    <a:pt x="34615" y="14525"/>
                  </a:lnTo>
                  <a:lnTo>
                    <a:pt x="38241" y="11389"/>
                  </a:lnTo>
                  <a:lnTo>
                    <a:pt x="41868" y="8418"/>
                  </a:lnTo>
                  <a:lnTo>
                    <a:pt x="45989" y="6107"/>
                  </a:lnTo>
                  <a:lnTo>
                    <a:pt x="50439" y="3796"/>
                  </a:lnTo>
                  <a:lnTo>
                    <a:pt x="55054" y="2145"/>
                  </a:lnTo>
                  <a:lnTo>
                    <a:pt x="59835" y="990"/>
                  </a:lnTo>
                  <a:lnTo>
                    <a:pt x="64780" y="165"/>
                  </a:lnTo>
                  <a:lnTo>
                    <a:pt x="69890" y="0"/>
                  </a:lnTo>
                  <a:lnTo>
                    <a:pt x="75000" y="165"/>
                  </a:lnTo>
                  <a:lnTo>
                    <a:pt x="80109" y="990"/>
                  </a:lnTo>
                  <a:lnTo>
                    <a:pt x="84890" y="2145"/>
                  </a:lnTo>
                  <a:lnTo>
                    <a:pt x="89340" y="3796"/>
                  </a:lnTo>
                  <a:lnTo>
                    <a:pt x="93626" y="6107"/>
                  </a:lnTo>
                  <a:lnTo>
                    <a:pt x="97747" y="8418"/>
                  </a:lnTo>
                  <a:lnTo>
                    <a:pt x="101703" y="11389"/>
                  </a:lnTo>
                  <a:lnTo>
                    <a:pt x="105329" y="14525"/>
                  </a:lnTo>
                  <a:lnTo>
                    <a:pt x="108461" y="18156"/>
                  </a:lnTo>
                  <a:lnTo>
                    <a:pt x="111428" y="21788"/>
                  </a:lnTo>
                  <a:lnTo>
                    <a:pt x="113901" y="25914"/>
                  </a:lnTo>
                  <a:lnTo>
                    <a:pt x="116043" y="30371"/>
                  </a:lnTo>
                  <a:lnTo>
                    <a:pt x="117692" y="34993"/>
                  </a:lnTo>
                  <a:lnTo>
                    <a:pt x="118846" y="39779"/>
                  </a:lnTo>
                  <a:lnTo>
                    <a:pt x="119670" y="44731"/>
                  </a:lnTo>
                  <a:lnTo>
                    <a:pt x="119835" y="49848"/>
                  </a:lnTo>
                  <a:close/>
                  <a:moveTo>
                    <a:pt x="104835" y="49848"/>
                  </a:moveTo>
                  <a:lnTo>
                    <a:pt x="104835" y="49848"/>
                  </a:lnTo>
                  <a:lnTo>
                    <a:pt x="104835" y="46382"/>
                  </a:lnTo>
                  <a:lnTo>
                    <a:pt x="104175" y="42751"/>
                  </a:lnTo>
                  <a:lnTo>
                    <a:pt x="103351" y="39614"/>
                  </a:lnTo>
                  <a:lnTo>
                    <a:pt x="102197" y="36148"/>
                  </a:lnTo>
                  <a:lnTo>
                    <a:pt x="100714" y="33342"/>
                  </a:lnTo>
                  <a:lnTo>
                    <a:pt x="99065" y="30371"/>
                  </a:lnTo>
                  <a:lnTo>
                    <a:pt x="97087" y="27730"/>
                  </a:lnTo>
                  <a:lnTo>
                    <a:pt x="94615" y="25254"/>
                  </a:lnTo>
                  <a:lnTo>
                    <a:pt x="92142" y="22778"/>
                  </a:lnTo>
                  <a:lnTo>
                    <a:pt x="89505" y="20962"/>
                  </a:lnTo>
                  <a:lnTo>
                    <a:pt x="86538" y="19147"/>
                  </a:lnTo>
                  <a:lnTo>
                    <a:pt x="83736" y="17661"/>
                  </a:lnTo>
                  <a:lnTo>
                    <a:pt x="80274" y="16506"/>
                  </a:lnTo>
                  <a:lnTo>
                    <a:pt x="76978" y="15515"/>
                  </a:lnTo>
                  <a:lnTo>
                    <a:pt x="73516" y="15020"/>
                  </a:lnTo>
                  <a:lnTo>
                    <a:pt x="69890" y="14855"/>
                  </a:lnTo>
                  <a:lnTo>
                    <a:pt x="66428" y="15020"/>
                  </a:lnTo>
                  <a:lnTo>
                    <a:pt x="62802" y="15515"/>
                  </a:lnTo>
                  <a:lnTo>
                    <a:pt x="59670" y="16506"/>
                  </a:lnTo>
                  <a:lnTo>
                    <a:pt x="56208" y="17661"/>
                  </a:lnTo>
                  <a:lnTo>
                    <a:pt x="53406" y="19147"/>
                  </a:lnTo>
                  <a:lnTo>
                    <a:pt x="50439" y="20962"/>
                  </a:lnTo>
                  <a:lnTo>
                    <a:pt x="47802" y="22778"/>
                  </a:lnTo>
                  <a:lnTo>
                    <a:pt x="45329" y="25254"/>
                  </a:lnTo>
                  <a:lnTo>
                    <a:pt x="42857" y="27730"/>
                  </a:lnTo>
                  <a:lnTo>
                    <a:pt x="41043" y="30371"/>
                  </a:lnTo>
                  <a:lnTo>
                    <a:pt x="39230" y="33342"/>
                  </a:lnTo>
                  <a:lnTo>
                    <a:pt x="37747" y="36148"/>
                  </a:lnTo>
                  <a:lnTo>
                    <a:pt x="36593" y="39614"/>
                  </a:lnTo>
                  <a:lnTo>
                    <a:pt x="35604" y="42751"/>
                  </a:lnTo>
                  <a:lnTo>
                    <a:pt x="35109" y="46382"/>
                  </a:lnTo>
                  <a:lnTo>
                    <a:pt x="34945" y="49848"/>
                  </a:lnTo>
                  <a:lnTo>
                    <a:pt x="35109" y="53480"/>
                  </a:lnTo>
                  <a:lnTo>
                    <a:pt x="35604" y="57111"/>
                  </a:lnTo>
                  <a:lnTo>
                    <a:pt x="36593" y="60247"/>
                  </a:lnTo>
                  <a:lnTo>
                    <a:pt x="37747" y="63713"/>
                  </a:lnTo>
                  <a:lnTo>
                    <a:pt x="39230" y="66519"/>
                  </a:lnTo>
                  <a:lnTo>
                    <a:pt x="41043" y="69491"/>
                  </a:lnTo>
                  <a:lnTo>
                    <a:pt x="42857" y="72132"/>
                  </a:lnTo>
                  <a:lnTo>
                    <a:pt x="45329" y="74607"/>
                  </a:lnTo>
                  <a:lnTo>
                    <a:pt x="47802" y="77083"/>
                  </a:lnTo>
                  <a:lnTo>
                    <a:pt x="50439" y="79064"/>
                  </a:lnTo>
                  <a:lnTo>
                    <a:pt x="53406" y="80715"/>
                  </a:lnTo>
                  <a:lnTo>
                    <a:pt x="56208" y="82200"/>
                  </a:lnTo>
                  <a:lnTo>
                    <a:pt x="59670" y="83356"/>
                  </a:lnTo>
                  <a:lnTo>
                    <a:pt x="62802" y="84181"/>
                  </a:lnTo>
                  <a:lnTo>
                    <a:pt x="66428" y="84841"/>
                  </a:lnTo>
                  <a:lnTo>
                    <a:pt x="69890" y="84841"/>
                  </a:lnTo>
                  <a:lnTo>
                    <a:pt x="73516" y="84841"/>
                  </a:lnTo>
                  <a:lnTo>
                    <a:pt x="76978" y="84181"/>
                  </a:lnTo>
                  <a:lnTo>
                    <a:pt x="80274" y="83356"/>
                  </a:lnTo>
                  <a:lnTo>
                    <a:pt x="83736" y="82200"/>
                  </a:lnTo>
                  <a:lnTo>
                    <a:pt x="86538" y="80715"/>
                  </a:lnTo>
                  <a:lnTo>
                    <a:pt x="89505" y="79064"/>
                  </a:lnTo>
                  <a:lnTo>
                    <a:pt x="92142" y="77083"/>
                  </a:lnTo>
                  <a:lnTo>
                    <a:pt x="94615" y="74607"/>
                  </a:lnTo>
                  <a:lnTo>
                    <a:pt x="97087" y="72132"/>
                  </a:lnTo>
                  <a:lnTo>
                    <a:pt x="99065" y="69491"/>
                  </a:lnTo>
                  <a:lnTo>
                    <a:pt x="100714" y="66519"/>
                  </a:lnTo>
                  <a:lnTo>
                    <a:pt x="102197" y="63713"/>
                  </a:lnTo>
                  <a:lnTo>
                    <a:pt x="103351" y="60247"/>
                  </a:lnTo>
                  <a:lnTo>
                    <a:pt x="104175" y="57111"/>
                  </a:lnTo>
                  <a:lnTo>
                    <a:pt x="104835" y="53480"/>
                  </a:lnTo>
                  <a:lnTo>
                    <a:pt x="104835" y="49848"/>
                  </a:lnTo>
                  <a:close/>
                  <a:moveTo>
                    <a:pt x="67912" y="71966"/>
                  </a:moveTo>
                  <a:lnTo>
                    <a:pt x="67912" y="71966"/>
                  </a:lnTo>
                  <a:lnTo>
                    <a:pt x="67252" y="71966"/>
                  </a:lnTo>
                  <a:lnTo>
                    <a:pt x="66428" y="71636"/>
                  </a:lnTo>
                  <a:lnTo>
                    <a:pt x="65769" y="71306"/>
                  </a:lnTo>
                  <a:lnTo>
                    <a:pt x="64945" y="70811"/>
                  </a:lnTo>
                  <a:lnTo>
                    <a:pt x="64450" y="70316"/>
                  </a:lnTo>
                  <a:lnTo>
                    <a:pt x="64285" y="69491"/>
                  </a:lnTo>
                  <a:lnTo>
                    <a:pt x="64120" y="68830"/>
                  </a:lnTo>
                  <a:lnTo>
                    <a:pt x="64120" y="67840"/>
                  </a:lnTo>
                  <a:lnTo>
                    <a:pt x="64120" y="55955"/>
                  </a:lnTo>
                  <a:lnTo>
                    <a:pt x="51923" y="55955"/>
                  </a:lnTo>
                  <a:lnTo>
                    <a:pt x="51098" y="55955"/>
                  </a:lnTo>
                  <a:lnTo>
                    <a:pt x="50439" y="55625"/>
                  </a:lnTo>
                  <a:lnTo>
                    <a:pt x="49615" y="55130"/>
                  </a:lnTo>
                  <a:lnTo>
                    <a:pt x="49285" y="54635"/>
                  </a:lnTo>
                  <a:lnTo>
                    <a:pt x="48791" y="54140"/>
                  </a:lnTo>
                  <a:lnTo>
                    <a:pt x="48296" y="53480"/>
                  </a:lnTo>
                  <a:lnTo>
                    <a:pt x="47967" y="52654"/>
                  </a:lnTo>
                  <a:lnTo>
                    <a:pt x="47967" y="51994"/>
                  </a:lnTo>
                  <a:lnTo>
                    <a:pt x="47967" y="47867"/>
                  </a:lnTo>
                  <a:lnTo>
                    <a:pt x="47967" y="47207"/>
                  </a:lnTo>
                  <a:lnTo>
                    <a:pt x="48296" y="46382"/>
                  </a:lnTo>
                  <a:lnTo>
                    <a:pt x="48791" y="45722"/>
                  </a:lnTo>
                  <a:lnTo>
                    <a:pt x="49285" y="45226"/>
                  </a:lnTo>
                  <a:lnTo>
                    <a:pt x="49615" y="44731"/>
                  </a:lnTo>
                  <a:lnTo>
                    <a:pt x="50439" y="44236"/>
                  </a:lnTo>
                  <a:lnTo>
                    <a:pt x="51098" y="44071"/>
                  </a:lnTo>
                  <a:lnTo>
                    <a:pt x="51923" y="44071"/>
                  </a:lnTo>
                  <a:lnTo>
                    <a:pt x="64120" y="44071"/>
                  </a:lnTo>
                  <a:lnTo>
                    <a:pt x="64120" y="31856"/>
                  </a:lnTo>
                  <a:lnTo>
                    <a:pt x="64120" y="31031"/>
                  </a:lnTo>
                  <a:lnTo>
                    <a:pt x="64285" y="30371"/>
                  </a:lnTo>
                  <a:lnTo>
                    <a:pt x="64450" y="29711"/>
                  </a:lnTo>
                  <a:lnTo>
                    <a:pt x="64945" y="29215"/>
                  </a:lnTo>
                  <a:lnTo>
                    <a:pt x="65769" y="28720"/>
                  </a:lnTo>
                  <a:lnTo>
                    <a:pt x="66428" y="28225"/>
                  </a:lnTo>
                  <a:lnTo>
                    <a:pt x="67252" y="27895"/>
                  </a:lnTo>
                  <a:lnTo>
                    <a:pt x="67912" y="27895"/>
                  </a:lnTo>
                  <a:lnTo>
                    <a:pt x="72032" y="27895"/>
                  </a:lnTo>
                  <a:lnTo>
                    <a:pt x="72692" y="27895"/>
                  </a:lnTo>
                  <a:lnTo>
                    <a:pt x="73516" y="28225"/>
                  </a:lnTo>
                  <a:lnTo>
                    <a:pt x="74175" y="28720"/>
                  </a:lnTo>
                  <a:lnTo>
                    <a:pt x="74670" y="29215"/>
                  </a:lnTo>
                  <a:lnTo>
                    <a:pt x="75164" y="29711"/>
                  </a:lnTo>
                  <a:lnTo>
                    <a:pt x="75659" y="30371"/>
                  </a:lnTo>
                  <a:lnTo>
                    <a:pt x="75989" y="31031"/>
                  </a:lnTo>
                  <a:lnTo>
                    <a:pt x="75989" y="31856"/>
                  </a:lnTo>
                  <a:lnTo>
                    <a:pt x="75989" y="44071"/>
                  </a:lnTo>
                  <a:lnTo>
                    <a:pt x="87857" y="44071"/>
                  </a:lnTo>
                  <a:lnTo>
                    <a:pt x="88846" y="44071"/>
                  </a:lnTo>
                  <a:lnTo>
                    <a:pt x="89505" y="44236"/>
                  </a:lnTo>
                  <a:lnTo>
                    <a:pt x="90329" y="44731"/>
                  </a:lnTo>
                  <a:lnTo>
                    <a:pt x="90824" y="45226"/>
                  </a:lnTo>
                  <a:lnTo>
                    <a:pt x="91153" y="45722"/>
                  </a:lnTo>
                  <a:lnTo>
                    <a:pt x="91648" y="46382"/>
                  </a:lnTo>
                  <a:lnTo>
                    <a:pt x="91978" y="47207"/>
                  </a:lnTo>
                  <a:lnTo>
                    <a:pt x="91978" y="47867"/>
                  </a:lnTo>
                  <a:lnTo>
                    <a:pt x="91978" y="51994"/>
                  </a:lnTo>
                  <a:lnTo>
                    <a:pt x="91978" y="52654"/>
                  </a:lnTo>
                  <a:lnTo>
                    <a:pt x="91648" y="53480"/>
                  </a:lnTo>
                  <a:lnTo>
                    <a:pt x="91153" y="54140"/>
                  </a:lnTo>
                  <a:lnTo>
                    <a:pt x="90824" y="54635"/>
                  </a:lnTo>
                  <a:lnTo>
                    <a:pt x="90329" y="55130"/>
                  </a:lnTo>
                  <a:lnTo>
                    <a:pt x="89505" y="55625"/>
                  </a:lnTo>
                  <a:lnTo>
                    <a:pt x="88846" y="55955"/>
                  </a:lnTo>
                  <a:lnTo>
                    <a:pt x="87857" y="55955"/>
                  </a:lnTo>
                  <a:lnTo>
                    <a:pt x="75989" y="55955"/>
                  </a:lnTo>
                  <a:lnTo>
                    <a:pt x="75989" y="67840"/>
                  </a:lnTo>
                  <a:lnTo>
                    <a:pt x="75989" y="68830"/>
                  </a:lnTo>
                  <a:lnTo>
                    <a:pt x="75659" y="69491"/>
                  </a:lnTo>
                  <a:lnTo>
                    <a:pt x="75164" y="70316"/>
                  </a:lnTo>
                  <a:lnTo>
                    <a:pt x="74670" y="70811"/>
                  </a:lnTo>
                  <a:lnTo>
                    <a:pt x="74175" y="71306"/>
                  </a:lnTo>
                  <a:lnTo>
                    <a:pt x="73516" y="71636"/>
                  </a:lnTo>
                  <a:lnTo>
                    <a:pt x="72692" y="71966"/>
                  </a:lnTo>
                  <a:lnTo>
                    <a:pt x="72032" y="71966"/>
                  </a:lnTo>
                  <a:lnTo>
                    <a:pt x="67912" y="7196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09" name="Google Shape;2009;p257"/>
          <p:cNvSpPr/>
          <p:nvPr/>
        </p:nvSpPr>
        <p:spPr>
          <a:xfrm>
            <a:off x="3614635" y="3921539"/>
            <a:ext cx="86100" cy="86100"/>
          </a:xfrm>
          <a:custGeom>
            <a:avLst/>
            <a:gdLst/>
            <a:ahLst/>
            <a:cxnLst/>
            <a:rect l="l" t="t" r="r" b="b"/>
            <a:pathLst>
              <a:path w="120000" h="120000" extrusionOk="0">
                <a:moveTo>
                  <a:pt x="108750" y="0"/>
                </a:moveTo>
                <a:cubicBezTo>
                  <a:pt x="11250" y="0"/>
                  <a:pt x="11250" y="0"/>
                  <a:pt x="11250" y="0"/>
                </a:cubicBezTo>
                <a:cubicBezTo>
                  <a:pt x="5625" y="0"/>
                  <a:pt x="0" y="5625"/>
                  <a:pt x="0" y="11250"/>
                </a:cubicBezTo>
                <a:cubicBezTo>
                  <a:pt x="0" y="86250"/>
                  <a:pt x="0" y="86250"/>
                  <a:pt x="0" y="86250"/>
                </a:cubicBezTo>
                <a:cubicBezTo>
                  <a:pt x="0" y="91875"/>
                  <a:pt x="5625" y="97500"/>
                  <a:pt x="11250" y="97500"/>
                </a:cubicBezTo>
                <a:cubicBezTo>
                  <a:pt x="45000" y="97500"/>
                  <a:pt x="45000" y="97500"/>
                  <a:pt x="45000" y="97500"/>
                </a:cubicBezTo>
                <a:cubicBezTo>
                  <a:pt x="45000" y="110625"/>
                  <a:pt x="45000" y="110625"/>
                  <a:pt x="45000" y="110625"/>
                </a:cubicBezTo>
                <a:cubicBezTo>
                  <a:pt x="45000" y="112500"/>
                  <a:pt x="45000" y="112500"/>
                  <a:pt x="43125" y="112500"/>
                </a:cubicBezTo>
                <a:cubicBezTo>
                  <a:pt x="24375" y="112500"/>
                  <a:pt x="24375" y="112500"/>
                  <a:pt x="24375" y="112500"/>
                </a:cubicBezTo>
                <a:cubicBezTo>
                  <a:pt x="22500" y="112500"/>
                  <a:pt x="22500" y="112500"/>
                  <a:pt x="22500" y="114375"/>
                </a:cubicBezTo>
                <a:cubicBezTo>
                  <a:pt x="22500" y="118125"/>
                  <a:pt x="22500" y="118125"/>
                  <a:pt x="22500" y="118125"/>
                </a:cubicBezTo>
                <a:cubicBezTo>
                  <a:pt x="22500" y="120000"/>
                  <a:pt x="22500" y="120000"/>
                  <a:pt x="24375" y="120000"/>
                </a:cubicBezTo>
                <a:cubicBezTo>
                  <a:pt x="95625" y="120000"/>
                  <a:pt x="95625" y="120000"/>
                  <a:pt x="95625" y="120000"/>
                </a:cubicBezTo>
                <a:cubicBezTo>
                  <a:pt x="97500" y="120000"/>
                  <a:pt x="97500" y="120000"/>
                  <a:pt x="97500" y="118125"/>
                </a:cubicBezTo>
                <a:cubicBezTo>
                  <a:pt x="97500" y="114375"/>
                  <a:pt x="97500" y="114375"/>
                  <a:pt x="97500" y="114375"/>
                </a:cubicBezTo>
                <a:cubicBezTo>
                  <a:pt x="97500" y="112500"/>
                  <a:pt x="97500" y="112500"/>
                  <a:pt x="95625" y="112500"/>
                </a:cubicBezTo>
                <a:cubicBezTo>
                  <a:pt x="76875" y="112500"/>
                  <a:pt x="76875" y="112500"/>
                  <a:pt x="76875" y="112500"/>
                </a:cubicBezTo>
                <a:cubicBezTo>
                  <a:pt x="75000" y="112500"/>
                  <a:pt x="75000" y="112500"/>
                  <a:pt x="75000" y="110625"/>
                </a:cubicBezTo>
                <a:cubicBezTo>
                  <a:pt x="75000" y="97500"/>
                  <a:pt x="75000" y="97500"/>
                  <a:pt x="75000" y="97500"/>
                </a:cubicBezTo>
                <a:cubicBezTo>
                  <a:pt x="108750" y="97500"/>
                  <a:pt x="108750" y="97500"/>
                  <a:pt x="108750" y="97500"/>
                </a:cubicBezTo>
                <a:cubicBezTo>
                  <a:pt x="114375" y="97500"/>
                  <a:pt x="120000" y="91875"/>
                  <a:pt x="120000" y="86250"/>
                </a:cubicBezTo>
                <a:cubicBezTo>
                  <a:pt x="120000" y="11250"/>
                  <a:pt x="120000" y="11250"/>
                  <a:pt x="120000" y="11250"/>
                </a:cubicBezTo>
                <a:cubicBezTo>
                  <a:pt x="120000" y="5625"/>
                  <a:pt x="114375" y="0"/>
                  <a:pt x="108750" y="0"/>
                </a:cubicBezTo>
                <a:close/>
                <a:moveTo>
                  <a:pt x="56250" y="86250"/>
                </a:moveTo>
                <a:cubicBezTo>
                  <a:pt x="56250" y="84375"/>
                  <a:pt x="58125" y="82500"/>
                  <a:pt x="60000" y="82500"/>
                </a:cubicBezTo>
                <a:cubicBezTo>
                  <a:pt x="61875" y="82500"/>
                  <a:pt x="63750" y="84375"/>
                  <a:pt x="63750" y="86250"/>
                </a:cubicBezTo>
                <a:cubicBezTo>
                  <a:pt x="63750" y="88125"/>
                  <a:pt x="61875" y="90000"/>
                  <a:pt x="60000" y="90000"/>
                </a:cubicBezTo>
                <a:cubicBezTo>
                  <a:pt x="58125" y="90000"/>
                  <a:pt x="56250" y="88125"/>
                  <a:pt x="56250" y="86250"/>
                </a:cubicBezTo>
                <a:close/>
                <a:moveTo>
                  <a:pt x="112500" y="75000"/>
                </a:moveTo>
                <a:cubicBezTo>
                  <a:pt x="7500" y="75000"/>
                  <a:pt x="7500" y="75000"/>
                  <a:pt x="7500" y="75000"/>
                </a:cubicBezTo>
                <a:cubicBezTo>
                  <a:pt x="7500" y="11250"/>
                  <a:pt x="7500" y="11250"/>
                  <a:pt x="7500" y="11250"/>
                </a:cubicBezTo>
                <a:cubicBezTo>
                  <a:pt x="7500" y="9375"/>
                  <a:pt x="9375" y="7500"/>
                  <a:pt x="11250" y="7500"/>
                </a:cubicBezTo>
                <a:cubicBezTo>
                  <a:pt x="108750" y="7500"/>
                  <a:pt x="108750" y="7500"/>
                  <a:pt x="108750" y="7500"/>
                </a:cubicBezTo>
                <a:cubicBezTo>
                  <a:pt x="110625" y="7500"/>
                  <a:pt x="112500" y="9375"/>
                  <a:pt x="112500" y="11250"/>
                </a:cubicBezTo>
                <a:lnTo>
                  <a:pt x="112500" y="7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10" name="Google Shape;2010;p257"/>
          <p:cNvSpPr/>
          <p:nvPr/>
        </p:nvSpPr>
        <p:spPr>
          <a:xfrm>
            <a:off x="3449795" y="4656310"/>
            <a:ext cx="86100" cy="88800"/>
          </a:xfrm>
          <a:custGeom>
            <a:avLst/>
            <a:gdLst/>
            <a:ahLst/>
            <a:cxnLst/>
            <a:rect l="l" t="t" r="r" b="b"/>
            <a:pathLst>
              <a:path w="120000" h="120000" extrusionOk="0">
                <a:moveTo>
                  <a:pt x="55988" y="50864"/>
                </a:moveTo>
                <a:lnTo>
                  <a:pt x="40967" y="35226"/>
                </a:lnTo>
                <a:lnTo>
                  <a:pt x="28677" y="47572"/>
                </a:lnTo>
                <a:lnTo>
                  <a:pt x="28847" y="50041"/>
                </a:lnTo>
                <a:lnTo>
                  <a:pt x="28677" y="52674"/>
                </a:lnTo>
                <a:lnTo>
                  <a:pt x="27823" y="55308"/>
                </a:lnTo>
                <a:lnTo>
                  <a:pt x="26287" y="57777"/>
                </a:lnTo>
                <a:lnTo>
                  <a:pt x="24580" y="59917"/>
                </a:lnTo>
                <a:lnTo>
                  <a:pt x="22532" y="61563"/>
                </a:lnTo>
                <a:lnTo>
                  <a:pt x="19971" y="62880"/>
                </a:lnTo>
                <a:lnTo>
                  <a:pt x="17240" y="63539"/>
                </a:lnTo>
                <a:lnTo>
                  <a:pt x="14509" y="63703"/>
                </a:lnTo>
                <a:lnTo>
                  <a:pt x="11607" y="63539"/>
                </a:lnTo>
                <a:lnTo>
                  <a:pt x="8705" y="62880"/>
                </a:lnTo>
                <a:lnTo>
                  <a:pt x="6145" y="61563"/>
                </a:lnTo>
                <a:lnTo>
                  <a:pt x="4267" y="59917"/>
                </a:lnTo>
                <a:lnTo>
                  <a:pt x="2389" y="57777"/>
                </a:lnTo>
                <a:lnTo>
                  <a:pt x="1024" y="55308"/>
                </a:lnTo>
                <a:lnTo>
                  <a:pt x="170" y="52674"/>
                </a:lnTo>
                <a:lnTo>
                  <a:pt x="0" y="50041"/>
                </a:lnTo>
                <a:lnTo>
                  <a:pt x="170" y="47078"/>
                </a:lnTo>
                <a:lnTo>
                  <a:pt x="1024" y="44444"/>
                </a:lnTo>
                <a:lnTo>
                  <a:pt x="2389" y="42139"/>
                </a:lnTo>
                <a:lnTo>
                  <a:pt x="4267" y="40000"/>
                </a:lnTo>
                <a:lnTo>
                  <a:pt x="6145" y="38353"/>
                </a:lnTo>
                <a:lnTo>
                  <a:pt x="8705" y="37037"/>
                </a:lnTo>
                <a:lnTo>
                  <a:pt x="11607" y="36213"/>
                </a:lnTo>
                <a:lnTo>
                  <a:pt x="14509" y="35884"/>
                </a:lnTo>
                <a:lnTo>
                  <a:pt x="16728" y="36213"/>
                </a:lnTo>
                <a:lnTo>
                  <a:pt x="35334" y="18436"/>
                </a:lnTo>
                <a:lnTo>
                  <a:pt x="36699" y="17448"/>
                </a:lnTo>
                <a:lnTo>
                  <a:pt x="38236" y="16790"/>
                </a:lnTo>
                <a:lnTo>
                  <a:pt x="39601" y="16296"/>
                </a:lnTo>
                <a:lnTo>
                  <a:pt x="41479" y="15967"/>
                </a:lnTo>
                <a:lnTo>
                  <a:pt x="43186" y="16296"/>
                </a:lnTo>
                <a:lnTo>
                  <a:pt x="44722" y="16790"/>
                </a:lnTo>
                <a:lnTo>
                  <a:pt x="46258" y="17448"/>
                </a:lnTo>
                <a:lnTo>
                  <a:pt x="47453" y="18765"/>
                </a:lnTo>
                <a:lnTo>
                  <a:pt x="63157" y="34897"/>
                </a:lnTo>
                <a:lnTo>
                  <a:pt x="90981" y="14650"/>
                </a:lnTo>
                <a:lnTo>
                  <a:pt x="90981" y="14156"/>
                </a:lnTo>
                <a:lnTo>
                  <a:pt x="91152" y="11193"/>
                </a:lnTo>
                <a:lnTo>
                  <a:pt x="92005" y="8559"/>
                </a:lnTo>
                <a:lnTo>
                  <a:pt x="93541" y="6255"/>
                </a:lnTo>
                <a:lnTo>
                  <a:pt x="95248" y="4115"/>
                </a:lnTo>
                <a:lnTo>
                  <a:pt x="97297" y="2469"/>
                </a:lnTo>
                <a:lnTo>
                  <a:pt x="99857" y="1316"/>
                </a:lnTo>
                <a:lnTo>
                  <a:pt x="102588" y="164"/>
                </a:lnTo>
                <a:lnTo>
                  <a:pt x="105320" y="0"/>
                </a:lnTo>
                <a:lnTo>
                  <a:pt x="108392" y="164"/>
                </a:lnTo>
                <a:lnTo>
                  <a:pt x="111123" y="1316"/>
                </a:lnTo>
                <a:lnTo>
                  <a:pt x="113684" y="2469"/>
                </a:lnTo>
                <a:lnTo>
                  <a:pt x="115561" y="4115"/>
                </a:lnTo>
                <a:lnTo>
                  <a:pt x="117439" y="6255"/>
                </a:lnTo>
                <a:lnTo>
                  <a:pt x="118975" y="8559"/>
                </a:lnTo>
                <a:lnTo>
                  <a:pt x="119658" y="11193"/>
                </a:lnTo>
                <a:lnTo>
                  <a:pt x="119829" y="14156"/>
                </a:lnTo>
                <a:lnTo>
                  <a:pt x="119658" y="16790"/>
                </a:lnTo>
                <a:lnTo>
                  <a:pt x="118975" y="19423"/>
                </a:lnTo>
                <a:lnTo>
                  <a:pt x="117439" y="21893"/>
                </a:lnTo>
                <a:lnTo>
                  <a:pt x="115561" y="23703"/>
                </a:lnTo>
                <a:lnTo>
                  <a:pt x="113684" y="25679"/>
                </a:lnTo>
                <a:lnTo>
                  <a:pt x="111123" y="26995"/>
                </a:lnTo>
                <a:lnTo>
                  <a:pt x="108392" y="27654"/>
                </a:lnTo>
                <a:lnTo>
                  <a:pt x="105320" y="27983"/>
                </a:lnTo>
                <a:lnTo>
                  <a:pt x="103100" y="27983"/>
                </a:lnTo>
                <a:lnTo>
                  <a:pt x="101052" y="27160"/>
                </a:lnTo>
                <a:lnTo>
                  <a:pt x="67083" y="51851"/>
                </a:lnTo>
                <a:lnTo>
                  <a:pt x="65547" y="52674"/>
                </a:lnTo>
                <a:lnTo>
                  <a:pt x="64352" y="53168"/>
                </a:lnTo>
                <a:lnTo>
                  <a:pt x="62816" y="53662"/>
                </a:lnTo>
                <a:lnTo>
                  <a:pt x="61280" y="53333"/>
                </a:lnTo>
                <a:lnTo>
                  <a:pt x="59743" y="53168"/>
                </a:lnTo>
                <a:lnTo>
                  <a:pt x="58207" y="52674"/>
                </a:lnTo>
                <a:lnTo>
                  <a:pt x="57012" y="51851"/>
                </a:lnTo>
                <a:lnTo>
                  <a:pt x="55988" y="50864"/>
                </a:lnTo>
                <a:close/>
                <a:moveTo>
                  <a:pt x="33115" y="86419"/>
                </a:moveTo>
                <a:lnTo>
                  <a:pt x="33115" y="113744"/>
                </a:lnTo>
                <a:lnTo>
                  <a:pt x="32944" y="114897"/>
                </a:lnTo>
                <a:lnTo>
                  <a:pt x="32603" y="116213"/>
                </a:lnTo>
                <a:lnTo>
                  <a:pt x="32091" y="117201"/>
                </a:lnTo>
                <a:lnTo>
                  <a:pt x="31408" y="118189"/>
                </a:lnTo>
                <a:lnTo>
                  <a:pt x="30554" y="118847"/>
                </a:lnTo>
                <a:lnTo>
                  <a:pt x="29701" y="119341"/>
                </a:lnTo>
                <a:lnTo>
                  <a:pt x="28677" y="119506"/>
                </a:lnTo>
                <a:lnTo>
                  <a:pt x="27652" y="119835"/>
                </a:lnTo>
                <a:lnTo>
                  <a:pt x="9559" y="119835"/>
                </a:lnTo>
                <a:lnTo>
                  <a:pt x="8534" y="119506"/>
                </a:lnTo>
                <a:lnTo>
                  <a:pt x="7510" y="119341"/>
                </a:lnTo>
                <a:lnTo>
                  <a:pt x="6486" y="118847"/>
                </a:lnTo>
                <a:lnTo>
                  <a:pt x="5803" y="118189"/>
                </a:lnTo>
                <a:lnTo>
                  <a:pt x="4950" y="117201"/>
                </a:lnTo>
                <a:lnTo>
                  <a:pt x="4438" y="116213"/>
                </a:lnTo>
                <a:lnTo>
                  <a:pt x="4267" y="114897"/>
                </a:lnTo>
                <a:lnTo>
                  <a:pt x="3926" y="113744"/>
                </a:lnTo>
                <a:lnTo>
                  <a:pt x="3926" y="86419"/>
                </a:lnTo>
                <a:lnTo>
                  <a:pt x="4267" y="85102"/>
                </a:lnTo>
                <a:lnTo>
                  <a:pt x="4438" y="84115"/>
                </a:lnTo>
                <a:lnTo>
                  <a:pt x="4950" y="83127"/>
                </a:lnTo>
                <a:lnTo>
                  <a:pt x="5462" y="82304"/>
                </a:lnTo>
                <a:lnTo>
                  <a:pt x="6145" y="81481"/>
                </a:lnTo>
                <a:lnTo>
                  <a:pt x="6998" y="80987"/>
                </a:lnTo>
                <a:lnTo>
                  <a:pt x="8022" y="80493"/>
                </a:lnTo>
                <a:lnTo>
                  <a:pt x="9046" y="80329"/>
                </a:lnTo>
                <a:lnTo>
                  <a:pt x="13826" y="80000"/>
                </a:lnTo>
                <a:lnTo>
                  <a:pt x="18605" y="79835"/>
                </a:lnTo>
                <a:lnTo>
                  <a:pt x="23385" y="80000"/>
                </a:lnTo>
                <a:lnTo>
                  <a:pt x="28165" y="80329"/>
                </a:lnTo>
                <a:lnTo>
                  <a:pt x="29189" y="80493"/>
                </a:lnTo>
                <a:lnTo>
                  <a:pt x="30042" y="80987"/>
                </a:lnTo>
                <a:lnTo>
                  <a:pt x="30896" y="81481"/>
                </a:lnTo>
                <a:lnTo>
                  <a:pt x="31578" y="82304"/>
                </a:lnTo>
                <a:lnTo>
                  <a:pt x="32091" y="83127"/>
                </a:lnTo>
                <a:lnTo>
                  <a:pt x="32603" y="84115"/>
                </a:lnTo>
                <a:lnTo>
                  <a:pt x="32944" y="85102"/>
                </a:lnTo>
                <a:lnTo>
                  <a:pt x="33115" y="86419"/>
                </a:lnTo>
                <a:close/>
                <a:moveTo>
                  <a:pt x="74423" y="74403"/>
                </a:moveTo>
                <a:lnTo>
                  <a:pt x="74423" y="113744"/>
                </a:lnTo>
                <a:lnTo>
                  <a:pt x="74423" y="114897"/>
                </a:lnTo>
                <a:lnTo>
                  <a:pt x="73911" y="116213"/>
                </a:lnTo>
                <a:lnTo>
                  <a:pt x="73399" y="117201"/>
                </a:lnTo>
                <a:lnTo>
                  <a:pt x="72887" y="118189"/>
                </a:lnTo>
                <a:lnTo>
                  <a:pt x="72034" y="118847"/>
                </a:lnTo>
                <a:lnTo>
                  <a:pt x="71180" y="119341"/>
                </a:lnTo>
                <a:lnTo>
                  <a:pt x="70156" y="119506"/>
                </a:lnTo>
                <a:lnTo>
                  <a:pt x="68790" y="119835"/>
                </a:lnTo>
                <a:lnTo>
                  <a:pt x="50697" y="119835"/>
                </a:lnTo>
                <a:lnTo>
                  <a:pt x="49672" y="119506"/>
                </a:lnTo>
                <a:lnTo>
                  <a:pt x="48819" y="119341"/>
                </a:lnTo>
                <a:lnTo>
                  <a:pt x="47795" y="118847"/>
                </a:lnTo>
                <a:lnTo>
                  <a:pt x="46941" y="118189"/>
                </a:lnTo>
                <a:lnTo>
                  <a:pt x="46429" y="117201"/>
                </a:lnTo>
                <a:lnTo>
                  <a:pt x="45917" y="116213"/>
                </a:lnTo>
                <a:lnTo>
                  <a:pt x="45405" y="114897"/>
                </a:lnTo>
                <a:lnTo>
                  <a:pt x="45405" y="113744"/>
                </a:lnTo>
                <a:lnTo>
                  <a:pt x="45405" y="74403"/>
                </a:lnTo>
                <a:lnTo>
                  <a:pt x="45405" y="73251"/>
                </a:lnTo>
                <a:lnTo>
                  <a:pt x="45746" y="72098"/>
                </a:lnTo>
                <a:lnTo>
                  <a:pt x="46258" y="71111"/>
                </a:lnTo>
                <a:lnTo>
                  <a:pt x="46770" y="70288"/>
                </a:lnTo>
                <a:lnTo>
                  <a:pt x="47453" y="69629"/>
                </a:lnTo>
                <a:lnTo>
                  <a:pt x="48477" y="68971"/>
                </a:lnTo>
                <a:lnTo>
                  <a:pt x="49331" y="68641"/>
                </a:lnTo>
                <a:lnTo>
                  <a:pt x="50184" y="68477"/>
                </a:lnTo>
                <a:lnTo>
                  <a:pt x="54964" y="67983"/>
                </a:lnTo>
                <a:lnTo>
                  <a:pt x="59743" y="67983"/>
                </a:lnTo>
                <a:lnTo>
                  <a:pt x="64864" y="67983"/>
                </a:lnTo>
                <a:lnTo>
                  <a:pt x="69644" y="68477"/>
                </a:lnTo>
                <a:lnTo>
                  <a:pt x="70327" y="68641"/>
                </a:lnTo>
                <a:lnTo>
                  <a:pt x="71351" y="68971"/>
                </a:lnTo>
                <a:lnTo>
                  <a:pt x="72034" y="69629"/>
                </a:lnTo>
                <a:lnTo>
                  <a:pt x="72887" y="70288"/>
                </a:lnTo>
                <a:lnTo>
                  <a:pt x="73570" y="71111"/>
                </a:lnTo>
                <a:lnTo>
                  <a:pt x="74082" y="72098"/>
                </a:lnTo>
                <a:lnTo>
                  <a:pt x="74423" y="73251"/>
                </a:lnTo>
                <a:lnTo>
                  <a:pt x="74423" y="74403"/>
                </a:lnTo>
                <a:close/>
                <a:moveTo>
                  <a:pt x="115903" y="54320"/>
                </a:moveTo>
                <a:lnTo>
                  <a:pt x="115903" y="113744"/>
                </a:lnTo>
                <a:lnTo>
                  <a:pt x="115561" y="114897"/>
                </a:lnTo>
                <a:lnTo>
                  <a:pt x="115391" y="116213"/>
                </a:lnTo>
                <a:lnTo>
                  <a:pt x="114879" y="117201"/>
                </a:lnTo>
                <a:lnTo>
                  <a:pt x="114196" y="118189"/>
                </a:lnTo>
                <a:lnTo>
                  <a:pt x="113342" y="118847"/>
                </a:lnTo>
                <a:lnTo>
                  <a:pt x="112318" y="119341"/>
                </a:lnTo>
                <a:lnTo>
                  <a:pt x="111294" y="119506"/>
                </a:lnTo>
                <a:lnTo>
                  <a:pt x="110270" y="119835"/>
                </a:lnTo>
                <a:lnTo>
                  <a:pt x="92176" y="119835"/>
                </a:lnTo>
                <a:lnTo>
                  <a:pt x="91152" y="119506"/>
                </a:lnTo>
                <a:lnTo>
                  <a:pt x="90298" y="119341"/>
                </a:lnTo>
                <a:lnTo>
                  <a:pt x="89274" y="118847"/>
                </a:lnTo>
                <a:lnTo>
                  <a:pt x="88421" y="118189"/>
                </a:lnTo>
                <a:lnTo>
                  <a:pt x="87738" y="117201"/>
                </a:lnTo>
                <a:lnTo>
                  <a:pt x="87226" y="116213"/>
                </a:lnTo>
                <a:lnTo>
                  <a:pt x="87055" y="114897"/>
                </a:lnTo>
                <a:lnTo>
                  <a:pt x="86714" y="113744"/>
                </a:lnTo>
                <a:lnTo>
                  <a:pt x="86714" y="54320"/>
                </a:lnTo>
                <a:lnTo>
                  <a:pt x="87055" y="53333"/>
                </a:lnTo>
                <a:lnTo>
                  <a:pt x="87226" y="52181"/>
                </a:lnTo>
                <a:lnTo>
                  <a:pt x="87738" y="51193"/>
                </a:lnTo>
                <a:lnTo>
                  <a:pt x="88250" y="50370"/>
                </a:lnTo>
                <a:lnTo>
                  <a:pt x="88933" y="49711"/>
                </a:lnTo>
                <a:lnTo>
                  <a:pt x="89786" y="49053"/>
                </a:lnTo>
                <a:lnTo>
                  <a:pt x="90810" y="48559"/>
                </a:lnTo>
                <a:lnTo>
                  <a:pt x="91664" y="48559"/>
                </a:lnTo>
                <a:lnTo>
                  <a:pt x="96443" y="48065"/>
                </a:lnTo>
                <a:lnTo>
                  <a:pt x="101223" y="48065"/>
                </a:lnTo>
                <a:lnTo>
                  <a:pt x="106002" y="48065"/>
                </a:lnTo>
                <a:lnTo>
                  <a:pt x="110782" y="48559"/>
                </a:lnTo>
                <a:lnTo>
                  <a:pt x="111806" y="48559"/>
                </a:lnTo>
                <a:lnTo>
                  <a:pt x="112830" y="49053"/>
                </a:lnTo>
                <a:lnTo>
                  <a:pt x="113684" y="49711"/>
                </a:lnTo>
                <a:lnTo>
                  <a:pt x="114366" y="50370"/>
                </a:lnTo>
                <a:lnTo>
                  <a:pt x="114879" y="51193"/>
                </a:lnTo>
                <a:lnTo>
                  <a:pt x="115391" y="52181"/>
                </a:lnTo>
                <a:lnTo>
                  <a:pt x="115561" y="53333"/>
                </a:lnTo>
                <a:lnTo>
                  <a:pt x="115903" y="5432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11" name="Google Shape;2011;p257"/>
          <p:cNvSpPr txBox="1"/>
          <p:nvPr/>
        </p:nvSpPr>
        <p:spPr>
          <a:xfrm>
            <a:off x="2361100" y="2113208"/>
            <a:ext cx="2113550" cy="16211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Ausrichten am Änderungsverwaltungsplan</a:t>
            </a:r>
          </a:p>
        </p:txBody>
      </p:sp>
      <p:grpSp>
        <p:nvGrpSpPr>
          <p:cNvPr id="2012" name="Google Shape;2012;p257"/>
          <p:cNvGrpSpPr/>
          <p:nvPr/>
        </p:nvGrpSpPr>
        <p:grpSpPr>
          <a:xfrm>
            <a:off x="2253895" y="2116340"/>
            <a:ext cx="154800" cy="154500"/>
            <a:chOff x="1902095" y="2301743"/>
            <a:chExt cx="154800" cy="154500"/>
          </a:xfrm>
        </p:grpSpPr>
        <p:sp>
          <p:nvSpPr>
            <p:cNvPr id="2013" name="Google Shape;2013;p257"/>
            <p:cNvSpPr/>
            <p:nvPr/>
          </p:nvSpPr>
          <p:spPr>
            <a:xfrm>
              <a:off x="1902095" y="230174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14" name="Google Shape;2014;p257"/>
            <p:cNvSpPr/>
            <p:nvPr/>
          </p:nvSpPr>
          <p:spPr>
            <a:xfrm>
              <a:off x="1941725" y="2343655"/>
              <a:ext cx="75550" cy="70700"/>
            </a:xfrm>
            <a:custGeom>
              <a:avLst/>
              <a:gdLst/>
              <a:ahLst/>
              <a:cxnLst/>
              <a:rect l="l" t="t" r="r" b="b"/>
              <a:pathLst>
                <a:path w="729" h="680" extrusionOk="0">
                  <a:moveTo>
                    <a:pt x="728" y="136"/>
                  </a:moveTo>
                  <a:lnTo>
                    <a:pt x="728" y="641"/>
                  </a:lnTo>
                  <a:lnTo>
                    <a:pt x="726" y="650"/>
                  </a:lnTo>
                  <a:lnTo>
                    <a:pt x="723" y="659"/>
                  </a:lnTo>
                  <a:lnTo>
                    <a:pt x="719" y="666"/>
                  </a:lnTo>
                  <a:lnTo>
                    <a:pt x="712" y="672"/>
                  </a:lnTo>
                  <a:lnTo>
                    <a:pt x="703" y="675"/>
                  </a:lnTo>
                  <a:lnTo>
                    <a:pt x="695" y="678"/>
                  </a:lnTo>
                  <a:lnTo>
                    <a:pt x="686" y="677"/>
                  </a:lnTo>
                  <a:lnTo>
                    <a:pt x="678" y="675"/>
                  </a:lnTo>
                  <a:lnTo>
                    <a:pt x="459" y="582"/>
                  </a:lnTo>
                  <a:lnTo>
                    <a:pt x="287" y="674"/>
                  </a:lnTo>
                  <a:lnTo>
                    <a:pt x="280" y="678"/>
                  </a:lnTo>
                  <a:lnTo>
                    <a:pt x="271" y="679"/>
                  </a:lnTo>
                  <a:lnTo>
                    <a:pt x="264" y="678"/>
                  </a:lnTo>
                  <a:lnTo>
                    <a:pt x="256" y="675"/>
                  </a:lnTo>
                  <a:lnTo>
                    <a:pt x="22" y="575"/>
                  </a:lnTo>
                  <a:lnTo>
                    <a:pt x="13" y="569"/>
                  </a:lnTo>
                  <a:lnTo>
                    <a:pt x="6" y="562"/>
                  </a:lnTo>
                  <a:lnTo>
                    <a:pt x="1" y="553"/>
                  </a:lnTo>
                  <a:lnTo>
                    <a:pt x="0" y="541"/>
                  </a:lnTo>
                  <a:lnTo>
                    <a:pt x="0" y="36"/>
                  </a:lnTo>
                  <a:lnTo>
                    <a:pt x="1" y="27"/>
                  </a:lnTo>
                  <a:lnTo>
                    <a:pt x="4" y="19"/>
                  </a:lnTo>
                  <a:lnTo>
                    <a:pt x="10" y="12"/>
                  </a:lnTo>
                  <a:lnTo>
                    <a:pt x="17" y="6"/>
                  </a:lnTo>
                  <a:lnTo>
                    <a:pt x="25" y="2"/>
                  </a:lnTo>
                  <a:lnTo>
                    <a:pt x="34" y="0"/>
                  </a:lnTo>
                  <a:lnTo>
                    <a:pt x="43" y="0"/>
                  </a:lnTo>
                  <a:lnTo>
                    <a:pt x="51" y="3"/>
                  </a:lnTo>
                  <a:lnTo>
                    <a:pt x="268" y="97"/>
                  </a:lnTo>
                  <a:lnTo>
                    <a:pt x="440" y="5"/>
                  </a:lnTo>
                  <a:lnTo>
                    <a:pt x="446" y="2"/>
                  </a:lnTo>
                  <a:lnTo>
                    <a:pt x="452" y="0"/>
                  </a:lnTo>
                  <a:lnTo>
                    <a:pt x="454" y="0"/>
                  </a:lnTo>
                  <a:lnTo>
                    <a:pt x="462" y="0"/>
                  </a:lnTo>
                  <a:lnTo>
                    <a:pt x="467" y="2"/>
                  </a:lnTo>
                  <a:lnTo>
                    <a:pt x="471" y="3"/>
                  </a:lnTo>
                  <a:lnTo>
                    <a:pt x="705" y="103"/>
                  </a:lnTo>
                  <a:lnTo>
                    <a:pt x="714" y="108"/>
                  </a:lnTo>
                  <a:lnTo>
                    <a:pt x="722" y="117"/>
                  </a:lnTo>
                  <a:lnTo>
                    <a:pt x="726" y="126"/>
                  </a:lnTo>
                  <a:lnTo>
                    <a:pt x="728" y="136"/>
                  </a:lnTo>
                  <a:close/>
                  <a:moveTo>
                    <a:pt x="436" y="413"/>
                  </a:moveTo>
                  <a:lnTo>
                    <a:pt x="436" y="413"/>
                  </a:lnTo>
                  <a:lnTo>
                    <a:pt x="434" y="405"/>
                  </a:lnTo>
                  <a:lnTo>
                    <a:pt x="433" y="398"/>
                  </a:lnTo>
                  <a:lnTo>
                    <a:pt x="427" y="382"/>
                  </a:lnTo>
                  <a:lnTo>
                    <a:pt x="420" y="369"/>
                  </a:lnTo>
                  <a:lnTo>
                    <a:pt x="415" y="364"/>
                  </a:lnTo>
                  <a:lnTo>
                    <a:pt x="411" y="361"/>
                  </a:lnTo>
                  <a:lnTo>
                    <a:pt x="402" y="357"/>
                  </a:lnTo>
                  <a:lnTo>
                    <a:pt x="390" y="352"/>
                  </a:lnTo>
                  <a:lnTo>
                    <a:pt x="376" y="351"/>
                  </a:lnTo>
                  <a:lnTo>
                    <a:pt x="353" y="348"/>
                  </a:lnTo>
                  <a:lnTo>
                    <a:pt x="340" y="341"/>
                  </a:lnTo>
                  <a:lnTo>
                    <a:pt x="328" y="336"/>
                  </a:lnTo>
                  <a:lnTo>
                    <a:pt x="322" y="333"/>
                  </a:lnTo>
                  <a:lnTo>
                    <a:pt x="317" y="333"/>
                  </a:lnTo>
                  <a:lnTo>
                    <a:pt x="308" y="335"/>
                  </a:lnTo>
                  <a:lnTo>
                    <a:pt x="297" y="336"/>
                  </a:lnTo>
                  <a:lnTo>
                    <a:pt x="286" y="339"/>
                  </a:lnTo>
                  <a:lnTo>
                    <a:pt x="280" y="338"/>
                  </a:lnTo>
                  <a:lnTo>
                    <a:pt x="275" y="338"/>
                  </a:lnTo>
                  <a:lnTo>
                    <a:pt x="267" y="336"/>
                  </a:lnTo>
                  <a:lnTo>
                    <a:pt x="261" y="336"/>
                  </a:lnTo>
                  <a:lnTo>
                    <a:pt x="255" y="339"/>
                  </a:lnTo>
                  <a:lnTo>
                    <a:pt x="243" y="339"/>
                  </a:lnTo>
                  <a:lnTo>
                    <a:pt x="237" y="339"/>
                  </a:lnTo>
                  <a:lnTo>
                    <a:pt x="231" y="338"/>
                  </a:lnTo>
                  <a:lnTo>
                    <a:pt x="228" y="336"/>
                  </a:lnTo>
                  <a:lnTo>
                    <a:pt x="225" y="333"/>
                  </a:lnTo>
                  <a:lnTo>
                    <a:pt x="222" y="326"/>
                  </a:lnTo>
                  <a:lnTo>
                    <a:pt x="221" y="316"/>
                  </a:lnTo>
                  <a:lnTo>
                    <a:pt x="219" y="310"/>
                  </a:lnTo>
                  <a:lnTo>
                    <a:pt x="216" y="305"/>
                  </a:lnTo>
                  <a:lnTo>
                    <a:pt x="213" y="301"/>
                  </a:lnTo>
                  <a:lnTo>
                    <a:pt x="209" y="298"/>
                  </a:lnTo>
                  <a:lnTo>
                    <a:pt x="200" y="292"/>
                  </a:lnTo>
                  <a:lnTo>
                    <a:pt x="193" y="288"/>
                  </a:lnTo>
                  <a:lnTo>
                    <a:pt x="187" y="285"/>
                  </a:lnTo>
                  <a:lnTo>
                    <a:pt x="181" y="285"/>
                  </a:lnTo>
                  <a:lnTo>
                    <a:pt x="175" y="286"/>
                  </a:lnTo>
                  <a:lnTo>
                    <a:pt x="171" y="291"/>
                  </a:lnTo>
                  <a:lnTo>
                    <a:pt x="166" y="295"/>
                  </a:lnTo>
                  <a:lnTo>
                    <a:pt x="166" y="296"/>
                  </a:lnTo>
                  <a:lnTo>
                    <a:pt x="165" y="298"/>
                  </a:lnTo>
                  <a:lnTo>
                    <a:pt x="159" y="296"/>
                  </a:lnTo>
                  <a:lnTo>
                    <a:pt x="146" y="291"/>
                  </a:lnTo>
                  <a:lnTo>
                    <a:pt x="138" y="286"/>
                  </a:lnTo>
                  <a:lnTo>
                    <a:pt x="134" y="282"/>
                  </a:lnTo>
                  <a:lnTo>
                    <a:pt x="134" y="276"/>
                  </a:lnTo>
                  <a:lnTo>
                    <a:pt x="135" y="270"/>
                  </a:lnTo>
                  <a:lnTo>
                    <a:pt x="140" y="265"/>
                  </a:lnTo>
                  <a:lnTo>
                    <a:pt x="146" y="259"/>
                  </a:lnTo>
                  <a:lnTo>
                    <a:pt x="156" y="254"/>
                  </a:lnTo>
                  <a:lnTo>
                    <a:pt x="166" y="249"/>
                  </a:lnTo>
                  <a:lnTo>
                    <a:pt x="186" y="245"/>
                  </a:lnTo>
                  <a:lnTo>
                    <a:pt x="197" y="245"/>
                  </a:lnTo>
                  <a:lnTo>
                    <a:pt x="208" y="245"/>
                  </a:lnTo>
                  <a:lnTo>
                    <a:pt x="219" y="246"/>
                  </a:lnTo>
                  <a:lnTo>
                    <a:pt x="228" y="249"/>
                  </a:lnTo>
                  <a:lnTo>
                    <a:pt x="237" y="255"/>
                  </a:lnTo>
                  <a:lnTo>
                    <a:pt x="240" y="259"/>
                  </a:lnTo>
                  <a:lnTo>
                    <a:pt x="243" y="264"/>
                  </a:lnTo>
                  <a:lnTo>
                    <a:pt x="244" y="265"/>
                  </a:lnTo>
                  <a:lnTo>
                    <a:pt x="246" y="267"/>
                  </a:lnTo>
                  <a:lnTo>
                    <a:pt x="250" y="268"/>
                  </a:lnTo>
                  <a:lnTo>
                    <a:pt x="256" y="267"/>
                  </a:lnTo>
                  <a:lnTo>
                    <a:pt x="262" y="261"/>
                  </a:lnTo>
                  <a:lnTo>
                    <a:pt x="267" y="254"/>
                  </a:lnTo>
                  <a:lnTo>
                    <a:pt x="270" y="243"/>
                  </a:lnTo>
                  <a:lnTo>
                    <a:pt x="270" y="230"/>
                  </a:lnTo>
                  <a:lnTo>
                    <a:pt x="267" y="214"/>
                  </a:lnTo>
                  <a:lnTo>
                    <a:pt x="265" y="207"/>
                  </a:lnTo>
                  <a:lnTo>
                    <a:pt x="261" y="201"/>
                  </a:lnTo>
                  <a:lnTo>
                    <a:pt x="252" y="189"/>
                  </a:lnTo>
                  <a:lnTo>
                    <a:pt x="241" y="176"/>
                  </a:lnTo>
                  <a:lnTo>
                    <a:pt x="236" y="168"/>
                  </a:lnTo>
                  <a:lnTo>
                    <a:pt x="231" y="159"/>
                  </a:lnTo>
                  <a:lnTo>
                    <a:pt x="74" y="92"/>
                  </a:lnTo>
                  <a:lnTo>
                    <a:pt x="74" y="330"/>
                  </a:lnTo>
                  <a:lnTo>
                    <a:pt x="91" y="335"/>
                  </a:lnTo>
                  <a:lnTo>
                    <a:pt x="112" y="339"/>
                  </a:lnTo>
                  <a:lnTo>
                    <a:pt x="131" y="342"/>
                  </a:lnTo>
                  <a:lnTo>
                    <a:pt x="152" y="343"/>
                  </a:lnTo>
                  <a:lnTo>
                    <a:pt x="168" y="345"/>
                  </a:lnTo>
                  <a:lnTo>
                    <a:pt x="183" y="348"/>
                  </a:lnTo>
                  <a:lnTo>
                    <a:pt x="196" y="352"/>
                  </a:lnTo>
                  <a:lnTo>
                    <a:pt x="208" y="358"/>
                  </a:lnTo>
                  <a:lnTo>
                    <a:pt x="219" y="364"/>
                  </a:lnTo>
                  <a:lnTo>
                    <a:pt x="228" y="372"/>
                  </a:lnTo>
                  <a:lnTo>
                    <a:pt x="243" y="382"/>
                  </a:lnTo>
                  <a:lnTo>
                    <a:pt x="240" y="395"/>
                  </a:lnTo>
                  <a:lnTo>
                    <a:pt x="237" y="410"/>
                  </a:lnTo>
                  <a:lnTo>
                    <a:pt x="237" y="426"/>
                  </a:lnTo>
                  <a:lnTo>
                    <a:pt x="237" y="435"/>
                  </a:lnTo>
                  <a:lnTo>
                    <a:pt x="238" y="444"/>
                  </a:lnTo>
                  <a:lnTo>
                    <a:pt x="241" y="451"/>
                  </a:lnTo>
                  <a:lnTo>
                    <a:pt x="244" y="458"/>
                  </a:lnTo>
                  <a:lnTo>
                    <a:pt x="250" y="464"/>
                  </a:lnTo>
                  <a:lnTo>
                    <a:pt x="256" y="470"/>
                  </a:lnTo>
                  <a:lnTo>
                    <a:pt x="264" y="475"/>
                  </a:lnTo>
                  <a:lnTo>
                    <a:pt x="274" y="478"/>
                  </a:lnTo>
                  <a:lnTo>
                    <a:pt x="281" y="479"/>
                  </a:lnTo>
                  <a:lnTo>
                    <a:pt x="287" y="483"/>
                  </a:lnTo>
                  <a:lnTo>
                    <a:pt x="293" y="486"/>
                  </a:lnTo>
                  <a:lnTo>
                    <a:pt x="296" y="491"/>
                  </a:lnTo>
                  <a:lnTo>
                    <a:pt x="300" y="500"/>
                  </a:lnTo>
                  <a:lnTo>
                    <a:pt x="302" y="503"/>
                  </a:lnTo>
                  <a:lnTo>
                    <a:pt x="303" y="522"/>
                  </a:lnTo>
                  <a:lnTo>
                    <a:pt x="306" y="538"/>
                  </a:lnTo>
                  <a:lnTo>
                    <a:pt x="311" y="550"/>
                  </a:lnTo>
                  <a:lnTo>
                    <a:pt x="314" y="559"/>
                  </a:lnTo>
                  <a:lnTo>
                    <a:pt x="317" y="563"/>
                  </a:lnTo>
                  <a:lnTo>
                    <a:pt x="319" y="566"/>
                  </a:lnTo>
                  <a:lnTo>
                    <a:pt x="324" y="569"/>
                  </a:lnTo>
                  <a:lnTo>
                    <a:pt x="330" y="567"/>
                  </a:lnTo>
                  <a:lnTo>
                    <a:pt x="336" y="564"/>
                  </a:lnTo>
                  <a:lnTo>
                    <a:pt x="343" y="557"/>
                  </a:lnTo>
                  <a:lnTo>
                    <a:pt x="358" y="539"/>
                  </a:lnTo>
                  <a:lnTo>
                    <a:pt x="368" y="526"/>
                  </a:lnTo>
                  <a:lnTo>
                    <a:pt x="376" y="514"/>
                  </a:lnTo>
                  <a:lnTo>
                    <a:pt x="381" y="503"/>
                  </a:lnTo>
                  <a:lnTo>
                    <a:pt x="395" y="478"/>
                  </a:lnTo>
                  <a:lnTo>
                    <a:pt x="401" y="469"/>
                  </a:lnTo>
                  <a:lnTo>
                    <a:pt x="409" y="461"/>
                  </a:lnTo>
                  <a:lnTo>
                    <a:pt x="421" y="448"/>
                  </a:lnTo>
                  <a:lnTo>
                    <a:pt x="427" y="442"/>
                  </a:lnTo>
                  <a:lnTo>
                    <a:pt x="430" y="436"/>
                  </a:lnTo>
                  <a:lnTo>
                    <a:pt x="434" y="424"/>
                  </a:lnTo>
                  <a:lnTo>
                    <a:pt x="436" y="413"/>
                  </a:lnTo>
                  <a:close/>
                  <a:moveTo>
                    <a:pt x="655" y="161"/>
                  </a:moveTo>
                  <a:lnTo>
                    <a:pt x="535" y="109"/>
                  </a:lnTo>
                  <a:lnTo>
                    <a:pt x="498" y="127"/>
                  </a:lnTo>
                  <a:lnTo>
                    <a:pt x="480" y="136"/>
                  </a:lnTo>
                  <a:lnTo>
                    <a:pt x="465" y="146"/>
                  </a:lnTo>
                  <a:lnTo>
                    <a:pt x="452" y="159"/>
                  </a:lnTo>
                  <a:lnTo>
                    <a:pt x="442" y="171"/>
                  </a:lnTo>
                  <a:lnTo>
                    <a:pt x="437" y="178"/>
                  </a:lnTo>
                  <a:lnTo>
                    <a:pt x="434" y="186"/>
                  </a:lnTo>
                  <a:lnTo>
                    <a:pt x="433" y="192"/>
                  </a:lnTo>
                  <a:lnTo>
                    <a:pt x="433" y="199"/>
                  </a:lnTo>
                  <a:lnTo>
                    <a:pt x="433" y="207"/>
                  </a:lnTo>
                  <a:lnTo>
                    <a:pt x="434" y="214"/>
                  </a:lnTo>
                  <a:lnTo>
                    <a:pt x="437" y="223"/>
                  </a:lnTo>
                  <a:lnTo>
                    <a:pt x="440" y="230"/>
                  </a:lnTo>
                  <a:lnTo>
                    <a:pt x="452" y="248"/>
                  </a:lnTo>
                  <a:lnTo>
                    <a:pt x="467" y="268"/>
                  </a:lnTo>
                  <a:lnTo>
                    <a:pt x="473" y="274"/>
                  </a:lnTo>
                  <a:lnTo>
                    <a:pt x="479" y="279"/>
                  </a:lnTo>
                  <a:lnTo>
                    <a:pt x="486" y="282"/>
                  </a:lnTo>
                  <a:lnTo>
                    <a:pt x="493" y="285"/>
                  </a:lnTo>
                  <a:lnTo>
                    <a:pt x="510" y="289"/>
                  </a:lnTo>
                  <a:lnTo>
                    <a:pt x="524" y="292"/>
                  </a:lnTo>
                  <a:lnTo>
                    <a:pt x="539" y="295"/>
                  </a:lnTo>
                  <a:lnTo>
                    <a:pt x="552" y="298"/>
                  </a:lnTo>
                  <a:lnTo>
                    <a:pt x="563" y="302"/>
                  </a:lnTo>
                  <a:lnTo>
                    <a:pt x="570" y="308"/>
                  </a:lnTo>
                  <a:lnTo>
                    <a:pt x="574" y="317"/>
                  </a:lnTo>
                  <a:lnTo>
                    <a:pt x="577" y="329"/>
                  </a:lnTo>
                  <a:lnTo>
                    <a:pt x="579" y="342"/>
                  </a:lnTo>
                  <a:lnTo>
                    <a:pt x="577" y="361"/>
                  </a:lnTo>
                  <a:lnTo>
                    <a:pt x="579" y="377"/>
                  </a:lnTo>
                  <a:lnTo>
                    <a:pt x="582" y="401"/>
                  </a:lnTo>
                  <a:lnTo>
                    <a:pt x="586" y="423"/>
                  </a:lnTo>
                  <a:lnTo>
                    <a:pt x="591" y="439"/>
                  </a:lnTo>
                  <a:lnTo>
                    <a:pt x="595" y="444"/>
                  </a:lnTo>
                  <a:lnTo>
                    <a:pt x="601" y="451"/>
                  </a:lnTo>
                  <a:lnTo>
                    <a:pt x="610" y="457"/>
                  </a:lnTo>
                  <a:lnTo>
                    <a:pt x="616" y="458"/>
                  </a:lnTo>
                  <a:lnTo>
                    <a:pt x="622" y="460"/>
                  </a:lnTo>
                  <a:lnTo>
                    <a:pt x="627" y="458"/>
                  </a:lnTo>
                  <a:lnTo>
                    <a:pt x="635" y="454"/>
                  </a:lnTo>
                  <a:lnTo>
                    <a:pt x="645" y="447"/>
                  </a:lnTo>
                  <a:lnTo>
                    <a:pt x="655" y="436"/>
                  </a:lnTo>
                  <a:lnTo>
                    <a:pt x="655" y="16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Arial"/>
                <a:ea typeface="Arial"/>
                <a:cs typeface="Arial"/>
                <a:sym typeface="Arial"/>
              </a:endParaRPr>
            </a:p>
          </p:txBody>
        </p:sp>
      </p:grpSp>
      <p:grpSp>
        <p:nvGrpSpPr>
          <p:cNvPr id="2015" name="Google Shape;2015;p257"/>
          <p:cNvGrpSpPr/>
          <p:nvPr/>
        </p:nvGrpSpPr>
        <p:grpSpPr>
          <a:xfrm>
            <a:off x="1902095" y="1751777"/>
            <a:ext cx="154800" cy="154500"/>
            <a:chOff x="1902095" y="1750406"/>
            <a:chExt cx="154800" cy="154500"/>
          </a:xfrm>
        </p:grpSpPr>
        <p:sp>
          <p:nvSpPr>
            <p:cNvPr id="2016" name="Google Shape;2016;p257"/>
            <p:cNvSpPr/>
            <p:nvPr/>
          </p:nvSpPr>
          <p:spPr>
            <a:xfrm>
              <a:off x="1902095" y="175040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17" name="Google Shape;2017;p257"/>
            <p:cNvSpPr/>
            <p:nvPr/>
          </p:nvSpPr>
          <p:spPr>
            <a:xfrm>
              <a:off x="1939326" y="1784738"/>
              <a:ext cx="86100" cy="81900"/>
            </a:xfrm>
            <a:prstGeom prst="star5">
              <a:avLst>
                <a:gd name="adj" fmla="val 19098"/>
                <a:gd name="hf" fmla="val 105146"/>
                <a:gd name="vf" fmla="val 110557"/>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18" name="Google Shape;2018;p257"/>
          <p:cNvSpPr txBox="1"/>
          <p:nvPr/>
        </p:nvSpPr>
        <p:spPr>
          <a:xfrm>
            <a:off x="2369074" y="3002753"/>
            <a:ext cx="2202925" cy="143968"/>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800" dirty="0">
                <a:latin typeface="Roboto"/>
                <a:ea typeface="Roboto"/>
                <a:cs typeface="Roboto"/>
                <a:sym typeface="Roboto"/>
              </a:rPr>
              <a:t>Einrichten eines Änderungsnetzwerks</a:t>
            </a:r>
          </a:p>
        </p:txBody>
      </p:sp>
      <p:grpSp>
        <p:nvGrpSpPr>
          <p:cNvPr id="2019" name="Google Shape;2019;p257"/>
          <p:cNvGrpSpPr/>
          <p:nvPr/>
        </p:nvGrpSpPr>
        <p:grpSpPr>
          <a:xfrm>
            <a:off x="2266418" y="3002761"/>
            <a:ext cx="154800" cy="154500"/>
            <a:chOff x="2214268" y="2790783"/>
            <a:chExt cx="154800" cy="154500"/>
          </a:xfrm>
        </p:grpSpPr>
        <p:sp>
          <p:nvSpPr>
            <p:cNvPr id="2020" name="Google Shape;2020;p257"/>
            <p:cNvSpPr/>
            <p:nvPr/>
          </p:nvSpPr>
          <p:spPr>
            <a:xfrm>
              <a:off x="2214268" y="279078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Arial"/>
                <a:ea typeface="Arial"/>
                <a:cs typeface="Arial"/>
                <a:sym typeface="Arial"/>
              </a:endParaRPr>
            </a:p>
          </p:txBody>
        </p:sp>
        <p:grpSp>
          <p:nvGrpSpPr>
            <p:cNvPr id="2021" name="Google Shape;2021;p257"/>
            <p:cNvGrpSpPr/>
            <p:nvPr/>
          </p:nvGrpSpPr>
          <p:grpSpPr>
            <a:xfrm>
              <a:off x="2248241" y="2813074"/>
              <a:ext cx="99156" cy="97614"/>
              <a:chOff x="549275" y="1161331"/>
              <a:chExt cx="206275" cy="203150"/>
            </a:xfrm>
          </p:grpSpPr>
          <p:sp>
            <p:nvSpPr>
              <p:cNvPr id="2022" name="Google Shape;2022;p257"/>
              <p:cNvSpPr/>
              <p:nvPr/>
            </p:nvSpPr>
            <p:spPr>
              <a:xfrm>
                <a:off x="549275" y="1243881"/>
                <a:ext cx="142800" cy="120600"/>
              </a:xfrm>
              <a:custGeom>
                <a:avLst/>
                <a:gdLst/>
                <a:ahLst/>
                <a:cxnLst/>
                <a:rect l="l" t="t" r="r" b="b"/>
                <a:pathLst>
                  <a:path w="120000" h="120000" extrusionOk="0">
                    <a:moveTo>
                      <a:pt x="90666" y="94736"/>
                    </a:moveTo>
                    <a:cubicBezTo>
                      <a:pt x="77333" y="88421"/>
                      <a:pt x="74666" y="85263"/>
                      <a:pt x="74666" y="85263"/>
                    </a:cubicBezTo>
                    <a:cubicBezTo>
                      <a:pt x="74666" y="72631"/>
                      <a:pt x="74666" y="72631"/>
                      <a:pt x="74666" y="72631"/>
                    </a:cubicBezTo>
                    <a:cubicBezTo>
                      <a:pt x="74666" y="72631"/>
                      <a:pt x="80000" y="69473"/>
                      <a:pt x="80000" y="56842"/>
                    </a:cubicBezTo>
                    <a:cubicBezTo>
                      <a:pt x="82666" y="56842"/>
                      <a:pt x="85333" y="50526"/>
                      <a:pt x="85333" y="47368"/>
                    </a:cubicBezTo>
                    <a:cubicBezTo>
                      <a:pt x="88000" y="44210"/>
                      <a:pt x="85333" y="37894"/>
                      <a:pt x="82666" y="37894"/>
                    </a:cubicBezTo>
                    <a:cubicBezTo>
                      <a:pt x="82666" y="31578"/>
                      <a:pt x="85333" y="25263"/>
                      <a:pt x="82666" y="22105"/>
                    </a:cubicBezTo>
                    <a:cubicBezTo>
                      <a:pt x="82666" y="12631"/>
                      <a:pt x="74666" y="0"/>
                      <a:pt x="61333" y="0"/>
                    </a:cubicBezTo>
                    <a:cubicBezTo>
                      <a:pt x="45333" y="0"/>
                      <a:pt x="37333" y="12631"/>
                      <a:pt x="37333" y="22105"/>
                    </a:cubicBezTo>
                    <a:cubicBezTo>
                      <a:pt x="37333" y="25263"/>
                      <a:pt x="37333" y="31578"/>
                      <a:pt x="37333" y="37894"/>
                    </a:cubicBezTo>
                    <a:cubicBezTo>
                      <a:pt x="34666" y="37894"/>
                      <a:pt x="34666" y="44210"/>
                      <a:pt x="34666" y="47368"/>
                    </a:cubicBezTo>
                    <a:cubicBezTo>
                      <a:pt x="34666" y="50526"/>
                      <a:pt x="37333" y="56842"/>
                      <a:pt x="40000" y="56842"/>
                    </a:cubicBezTo>
                    <a:cubicBezTo>
                      <a:pt x="40000" y="69473"/>
                      <a:pt x="45333" y="72631"/>
                      <a:pt x="45333" y="72631"/>
                    </a:cubicBezTo>
                    <a:cubicBezTo>
                      <a:pt x="45333" y="85263"/>
                      <a:pt x="45333" y="85263"/>
                      <a:pt x="45333" y="85263"/>
                    </a:cubicBezTo>
                    <a:cubicBezTo>
                      <a:pt x="45333" y="85263"/>
                      <a:pt x="42666" y="88421"/>
                      <a:pt x="29333" y="94736"/>
                    </a:cubicBezTo>
                    <a:cubicBezTo>
                      <a:pt x="18666" y="101052"/>
                      <a:pt x="5333" y="104210"/>
                      <a:pt x="2666" y="110526"/>
                    </a:cubicBezTo>
                    <a:cubicBezTo>
                      <a:pt x="2666" y="113684"/>
                      <a:pt x="2666" y="116842"/>
                      <a:pt x="0" y="120000"/>
                    </a:cubicBezTo>
                    <a:cubicBezTo>
                      <a:pt x="120000" y="120000"/>
                      <a:pt x="120000" y="120000"/>
                      <a:pt x="120000" y="120000"/>
                    </a:cubicBezTo>
                    <a:cubicBezTo>
                      <a:pt x="117333" y="116842"/>
                      <a:pt x="117333" y="113684"/>
                      <a:pt x="117333" y="110526"/>
                    </a:cubicBezTo>
                    <a:cubicBezTo>
                      <a:pt x="114666" y="104210"/>
                      <a:pt x="101333" y="101052"/>
                      <a:pt x="90666" y="94736"/>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23" name="Google Shape;2023;p257"/>
              <p:cNvSpPr/>
              <p:nvPr/>
            </p:nvSpPr>
            <p:spPr>
              <a:xfrm>
                <a:off x="590550" y="1161331"/>
                <a:ext cx="165000" cy="117600"/>
              </a:xfrm>
              <a:custGeom>
                <a:avLst/>
                <a:gdLst/>
                <a:ahLst/>
                <a:cxnLst/>
                <a:rect l="l" t="t" r="r" b="b"/>
                <a:pathLst>
                  <a:path w="120000" h="120000" extrusionOk="0">
                    <a:moveTo>
                      <a:pt x="120000" y="42162"/>
                    </a:moveTo>
                    <a:cubicBezTo>
                      <a:pt x="120000" y="25945"/>
                      <a:pt x="108461" y="12972"/>
                      <a:pt x="96923" y="12972"/>
                    </a:cubicBezTo>
                    <a:cubicBezTo>
                      <a:pt x="94615" y="12972"/>
                      <a:pt x="92307" y="12972"/>
                      <a:pt x="92307" y="12972"/>
                    </a:cubicBezTo>
                    <a:cubicBezTo>
                      <a:pt x="85384" y="6486"/>
                      <a:pt x="76153" y="0"/>
                      <a:pt x="66923" y="0"/>
                    </a:cubicBezTo>
                    <a:cubicBezTo>
                      <a:pt x="55384" y="0"/>
                      <a:pt x="46153" y="6486"/>
                      <a:pt x="39230" y="19459"/>
                    </a:cubicBezTo>
                    <a:cubicBezTo>
                      <a:pt x="36923" y="16216"/>
                      <a:pt x="30000" y="12972"/>
                      <a:pt x="25384" y="12972"/>
                    </a:cubicBezTo>
                    <a:cubicBezTo>
                      <a:pt x="11538" y="12972"/>
                      <a:pt x="0" y="29189"/>
                      <a:pt x="0" y="48648"/>
                    </a:cubicBezTo>
                    <a:cubicBezTo>
                      <a:pt x="0" y="61621"/>
                      <a:pt x="4615" y="71351"/>
                      <a:pt x="9230" y="77837"/>
                    </a:cubicBezTo>
                    <a:cubicBezTo>
                      <a:pt x="25384" y="77837"/>
                      <a:pt x="25384" y="77837"/>
                      <a:pt x="25384" y="77837"/>
                    </a:cubicBezTo>
                    <a:cubicBezTo>
                      <a:pt x="25384" y="71351"/>
                      <a:pt x="25384" y="71351"/>
                      <a:pt x="25384" y="71351"/>
                    </a:cubicBezTo>
                    <a:cubicBezTo>
                      <a:pt x="18461" y="71351"/>
                      <a:pt x="18461" y="71351"/>
                      <a:pt x="18461" y="71351"/>
                    </a:cubicBezTo>
                    <a:cubicBezTo>
                      <a:pt x="13846" y="68108"/>
                      <a:pt x="9230" y="58378"/>
                      <a:pt x="9230" y="48648"/>
                    </a:cubicBezTo>
                    <a:cubicBezTo>
                      <a:pt x="9230" y="35675"/>
                      <a:pt x="16153" y="25945"/>
                      <a:pt x="25384" y="25945"/>
                    </a:cubicBezTo>
                    <a:cubicBezTo>
                      <a:pt x="30000" y="25945"/>
                      <a:pt x="32307" y="29189"/>
                      <a:pt x="34615" y="29189"/>
                    </a:cubicBezTo>
                    <a:cubicBezTo>
                      <a:pt x="41538" y="38918"/>
                      <a:pt x="41538" y="38918"/>
                      <a:pt x="41538" y="38918"/>
                    </a:cubicBezTo>
                    <a:cubicBezTo>
                      <a:pt x="48461" y="25945"/>
                      <a:pt x="48461" y="25945"/>
                      <a:pt x="48461" y="25945"/>
                    </a:cubicBezTo>
                    <a:cubicBezTo>
                      <a:pt x="53076" y="19459"/>
                      <a:pt x="60000" y="12972"/>
                      <a:pt x="66923" y="12972"/>
                    </a:cubicBezTo>
                    <a:cubicBezTo>
                      <a:pt x="73846" y="12972"/>
                      <a:pt x="80769" y="16216"/>
                      <a:pt x="85384" y="22702"/>
                    </a:cubicBezTo>
                    <a:cubicBezTo>
                      <a:pt x="90000" y="29189"/>
                      <a:pt x="90000" y="29189"/>
                      <a:pt x="90000" y="29189"/>
                    </a:cubicBezTo>
                    <a:cubicBezTo>
                      <a:pt x="94615" y="25945"/>
                      <a:pt x="94615" y="25945"/>
                      <a:pt x="94615" y="25945"/>
                    </a:cubicBezTo>
                    <a:cubicBezTo>
                      <a:pt x="94615" y="25945"/>
                      <a:pt x="96923" y="25945"/>
                      <a:pt x="96923" y="25945"/>
                    </a:cubicBezTo>
                    <a:cubicBezTo>
                      <a:pt x="103846" y="25945"/>
                      <a:pt x="110769" y="32432"/>
                      <a:pt x="110769" y="42162"/>
                    </a:cubicBezTo>
                    <a:cubicBezTo>
                      <a:pt x="110769" y="48648"/>
                      <a:pt x="108461" y="51891"/>
                      <a:pt x="103846" y="55135"/>
                    </a:cubicBezTo>
                    <a:cubicBezTo>
                      <a:pt x="99230" y="61621"/>
                      <a:pt x="99230" y="61621"/>
                      <a:pt x="99230" y="61621"/>
                    </a:cubicBezTo>
                    <a:cubicBezTo>
                      <a:pt x="101538" y="71351"/>
                      <a:pt x="101538" y="71351"/>
                      <a:pt x="101538" y="71351"/>
                    </a:cubicBezTo>
                    <a:cubicBezTo>
                      <a:pt x="101538" y="74594"/>
                      <a:pt x="101538" y="74594"/>
                      <a:pt x="101538" y="77837"/>
                    </a:cubicBezTo>
                    <a:cubicBezTo>
                      <a:pt x="101538" y="94054"/>
                      <a:pt x="92307" y="107027"/>
                      <a:pt x="80769" y="107027"/>
                    </a:cubicBezTo>
                    <a:cubicBezTo>
                      <a:pt x="76153" y="107027"/>
                      <a:pt x="71538" y="107027"/>
                      <a:pt x="69230" y="100540"/>
                    </a:cubicBezTo>
                    <a:cubicBezTo>
                      <a:pt x="62307" y="94054"/>
                      <a:pt x="62307" y="94054"/>
                      <a:pt x="62307" y="94054"/>
                    </a:cubicBezTo>
                    <a:cubicBezTo>
                      <a:pt x="55384" y="103783"/>
                      <a:pt x="55384" y="103783"/>
                      <a:pt x="55384" y="103783"/>
                    </a:cubicBezTo>
                    <a:cubicBezTo>
                      <a:pt x="55384" y="103783"/>
                      <a:pt x="55384" y="103783"/>
                      <a:pt x="55384" y="107027"/>
                    </a:cubicBezTo>
                    <a:cubicBezTo>
                      <a:pt x="55384" y="120000"/>
                      <a:pt x="55384" y="120000"/>
                      <a:pt x="55384" y="120000"/>
                    </a:cubicBezTo>
                    <a:cubicBezTo>
                      <a:pt x="57692" y="120000"/>
                      <a:pt x="60000" y="116756"/>
                      <a:pt x="62307" y="113513"/>
                    </a:cubicBezTo>
                    <a:cubicBezTo>
                      <a:pt x="66923" y="116756"/>
                      <a:pt x="73846" y="120000"/>
                      <a:pt x="80769" y="120000"/>
                    </a:cubicBezTo>
                    <a:cubicBezTo>
                      <a:pt x="96923" y="120000"/>
                      <a:pt x="110769" y="100540"/>
                      <a:pt x="110769" y="77837"/>
                    </a:cubicBezTo>
                    <a:cubicBezTo>
                      <a:pt x="110769" y="74594"/>
                      <a:pt x="110769" y="71351"/>
                      <a:pt x="108461" y="68108"/>
                    </a:cubicBezTo>
                    <a:cubicBezTo>
                      <a:pt x="115384" y="61621"/>
                      <a:pt x="120000" y="51891"/>
                      <a:pt x="120000" y="4216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24" name="Google Shape;2024;p257"/>
              <p:cNvSpPr/>
              <p:nvPr/>
            </p:nvSpPr>
            <p:spPr>
              <a:xfrm>
                <a:off x="666750" y="1288331"/>
                <a:ext cx="38100" cy="38100"/>
              </a:xfrm>
              <a:custGeom>
                <a:avLst/>
                <a:gdLst/>
                <a:ahLst/>
                <a:cxnLst/>
                <a:rect l="l" t="t" r="r" b="b"/>
                <a:pathLst>
                  <a:path w="120000" h="120000" extrusionOk="0">
                    <a:moveTo>
                      <a:pt x="60000" y="0"/>
                    </a:moveTo>
                    <a:cubicBezTo>
                      <a:pt x="20000" y="0"/>
                      <a:pt x="0" y="30000"/>
                      <a:pt x="0" y="60000"/>
                    </a:cubicBezTo>
                    <a:cubicBezTo>
                      <a:pt x="0" y="90000"/>
                      <a:pt x="20000" y="120000"/>
                      <a:pt x="60000" y="120000"/>
                    </a:cubicBezTo>
                    <a:cubicBezTo>
                      <a:pt x="90000" y="120000"/>
                      <a:pt x="120000" y="90000"/>
                      <a:pt x="120000" y="60000"/>
                    </a:cubicBezTo>
                    <a:cubicBezTo>
                      <a:pt x="120000" y="30000"/>
                      <a:pt x="90000" y="0"/>
                      <a:pt x="60000" y="0"/>
                    </a:cubicBezTo>
                    <a:close/>
                    <a:moveTo>
                      <a:pt x="60000" y="80000"/>
                    </a:moveTo>
                    <a:cubicBezTo>
                      <a:pt x="40000" y="80000"/>
                      <a:pt x="40000" y="70000"/>
                      <a:pt x="40000" y="60000"/>
                    </a:cubicBezTo>
                    <a:cubicBezTo>
                      <a:pt x="40000" y="50000"/>
                      <a:pt x="40000" y="40000"/>
                      <a:pt x="60000" y="40000"/>
                    </a:cubicBezTo>
                    <a:cubicBezTo>
                      <a:pt x="70000" y="40000"/>
                      <a:pt x="80000" y="50000"/>
                      <a:pt x="80000" y="60000"/>
                    </a:cubicBezTo>
                    <a:cubicBezTo>
                      <a:pt x="80000" y="70000"/>
                      <a:pt x="70000" y="80000"/>
                      <a:pt x="60000" y="8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8"/>
        <p:cNvGrpSpPr/>
        <p:nvPr/>
      </p:nvGrpSpPr>
      <p:grpSpPr>
        <a:xfrm>
          <a:off x="0" y="0"/>
          <a:ext cx="0" cy="0"/>
          <a:chOff x="0" y="0"/>
          <a:chExt cx="0" cy="0"/>
        </a:xfrm>
      </p:grpSpPr>
      <p:sp>
        <p:nvSpPr>
          <p:cNvPr id="2029" name="Google Shape;2029;p258"/>
          <p:cNvSpPr txBox="1">
            <a:spLocks noGrp="1"/>
          </p:cNvSpPr>
          <p:nvPr>
            <p:ph type="ctrTitle"/>
          </p:nvPr>
        </p:nvSpPr>
        <p:spPr>
          <a:xfrm>
            <a:off x="780518" y="12362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3600">
                <a:solidFill>
                  <a:srgbClr val="FFFFFF"/>
                </a:solidFill>
                <a:latin typeface="Roboto Light"/>
                <a:ea typeface="Roboto Light"/>
                <a:cs typeface="Roboto Light"/>
                <a:sym typeface="Roboto Light"/>
              </a:rPr>
              <a:t>Detaillierte Anleitungen und Tools für die Ausführung</a:t>
            </a:r>
          </a:p>
          <a:p>
            <a:pPr marL="0" lvl="0" indent="0" algn="l" rtl="0">
              <a:spcBef>
                <a:spcPts val="0"/>
              </a:spcBef>
              <a:spcAft>
                <a:spcPts val="0"/>
              </a:spcAft>
              <a:buNone/>
            </a:pPr>
            <a:endParaRPr sz="3600" dirty="0">
              <a:solidFill>
                <a:srgbClr val="FFFFFF"/>
              </a:solidFill>
              <a:latin typeface="Roboto Light"/>
              <a:ea typeface="Roboto Light"/>
              <a:cs typeface="Roboto Light"/>
              <a:sym typeface="Roboto Light"/>
            </a:endParaRPr>
          </a:p>
        </p:txBody>
      </p:sp>
      <p:sp>
        <p:nvSpPr>
          <p:cNvPr id="2030" name="Google Shape;2030;p258"/>
          <p:cNvSpPr txBox="1">
            <a:spLocks noGrp="1"/>
          </p:cNvSpPr>
          <p:nvPr>
            <p:ph type="ctrTitle" idx="2"/>
          </p:nvPr>
        </p:nvSpPr>
        <p:spPr>
          <a:xfrm>
            <a:off x="780527" y="2195575"/>
            <a:ext cx="7300500" cy="83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a:solidFill>
                  <a:srgbClr val="FFFFFF"/>
                </a:solidFill>
                <a:latin typeface="Roboto Light"/>
                <a:ea typeface="Roboto Light"/>
                <a:cs typeface="Roboto Light"/>
                <a:sym typeface="Roboto Light"/>
              </a:rPr>
              <a:t>Dieser Foliensatz enthält Folgendes:</a:t>
            </a:r>
          </a:p>
          <a:p>
            <a:pPr marL="0" lvl="0" indent="0" algn="l" rtl="0">
              <a:spcBef>
                <a:spcPts val="0"/>
              </a:spcBef>
              <a:spcAft>
                <a:spcPts val="0"/>
              </a:spcAft>
              <a:buNone/>
            </a:pPr>
            <a:endParaRPr>
              <a:solidFill>
                <a:srgbClr val="FFFFFF"/>
              </a:solidFill>
              <a:latin typeface="Roboto Light"/>
              <a:ea typeface="Roboto Light"/>
              <a:cs typeface="Roboto Light"/>
              <a:sym typeface="Roboto Light"/>
            </a:endParaRPr>
          </a:p>
          <a:p>
            <a:pPr marL="457200" lvl="0" indent="-317500" algn="l" rtl="0">
              <a:spcBef>
                <a:spcPts val="0"/>
              </a:spcBef>
              <a:spcAft>
                <a:spcPts val="0"/>
              </a:spcAft>
              <a:buClr>
                <a:srgbClr val="FFFFFF"/>
              </a:buClr>
              <a:buSzPts val="1400"/>
              <a:buFont typeface="Roboto Light"/>
              <a:buChar char="●"/>
            </a:pPr>
            <a:r>
              <a:rPr lang="de-DE">
                <a:solidFill>
                  <a:srgbClr val="FFFFFF"/>
                </a:solidFill>
                <a:latin typeface="Roboto Light"/>
                <a:ea typeface="Roboto Light"/>
                <a:cs typeface="Roboto Light"/>
                <a:sym typeface="Roboto Light"/>
              </a:rPr>
              <a:t>Programmatische Strategien für die Änderungsverwaltung und unterstützende Tools</a:t>
            </a:r>
          </a:p>
          <a:p>
            <a:pPr marL="457200" lvl="0" indent="-317500" algn="l" rtl="0">
              <a:spcBef>
                <a:spcPts val="600"/>
              </a:spcBef>
              <a:spcAft>
                <a:spcPts val="0"/>
              </a:spcAft>
              <a:buClr>
                <a:srgbClr val="FFFFFF"/>
              </a:buClr>
              <a:buSzPts val="1400"/>
              <a:buFont typeface="Roboto Light"/>
              <a:buChar char="●"/>
            </a:pPr>
            <a:r>
              <a:rPr lang="de-DE">
                <a:solidFill>
                  <a:srgbClr val="FFFFFF"/>
                </a:solidFill>
                <a:latin typeface="Roboto Light"/>
                <a:ea typeface="Roboto Light"/>
                <a:cs typeface="Roboto Light"/>
                <a:sym typeface="Roboto Light"/>
              </a:rPr>
              <a:t>LEVERS-Strategien und unterstützende Tools</a:t>
            </a:r>
          </a:p>
          <a:p>
            <a:pPr marL="457200" lvl="0" indent="-317500" algn="l" rtl="0">
              <a:spcBef>
                <a:spcPts val="600"/>
              </a:spcBef>
              <a:spcAft>
                <a:spcPts val="0"/>
              </a:spcAft>
              <a:buClr>
                <a:srgbClr val="FFFFFF"/>
              </a:buClr>
              <a:buSzPts val="1400"/>
              <a:buFont typeface="Roboto Light"/>
              <a:buChar char="●"/>
            </a:pPr>
            <a:r>
              <a:rPr lang="de-DE">
                <a:solidFill>
                  <a:srgbClr val="FFFFFF"/>
                </a:solidFill>
                <a:latin typeface="Roboto Light"/>
                <a:ea typeface="Roboto Light"/>
                <a:cs typeface="Roboto Light"/>
                <a:sym typeface="Roboto Light"/>
              </a:rPr>
              <a:t>Zusätzliche Tools für die Ausführung</a:t>
            </a:r>
          </a:p>
          <a:p>
            <a:pPr marL="0" lvl="0" indent="0" algn="l" rtl="0">
              <a:spcBef>
                <a:spcPts val="600"/>
              </a:spcBef>
              <a:spcAft>
                <a:spcPts val="0"/>
              </a:spcAft>
              <a:buNone/>
            </a:pPr>
            <a:endParaRPr sz="3600">
              <a:solidFill>
                <a:srgbClr val="FFFFFF"/>
              </a:solidFill>
              <a:latin typeface="Roboto Light"/>
              <a:ea typeface="Roboto Light"/>
              <a:cs typeface="Roboto Light"/>
              <a:sym typeface="Roboto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4"/>
        <p:cNvGrpSpPr/>
        <p:nvPr/>
      </p:nvGrpSpPr>
      <p:grpSpPr>
        <a:xfrm>
          <a:off x="0" y="0"/>
          <a:ext cx="0" cy="0"/>
          <a:chOff x="0" y="0"/>
          <a:chExt cx="0" cy="0"/>
        </a:xfrm>
      </p:grpSpPr>
      <p:sp>
        <p:nvSpPr>
          <p:cNvPr id="2035" name="Google Shape;2035;p259"/>
          <p:cNvSpPr txBox="1">
            <a:spLocks noGrp="1"/>
          </p:cNvSpPr>
          <p:nvPr>
            <p:ph type="ctrTitle"/>
          </p:nvPr>
        </p:nvSpPr>
        <p:spPr>
          <a:xfrm>
            <a:off x="628118" y="2379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sz="3600" b="0">
                <a:latin typeface="Roboto Light"/>
                <a:ea typeface="Roboto Light"/>
                <a:cs typeface="Roboto Light"/>
                <a:sym typeface="Roboto Light"/>
              </a:rPr>
              <a:t>LEVERS-Strategien und unterstützende Tools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9"/>
        <p:cNvGrpSpPr/>
        <p:nvPr/>
      </p:nvGrpSpPr>
      <p:grpSpPr>
        <a:xfrm>
          <a:off x="0" y="0"/>
          <a:ext cx="0" cy="0"/>
          <a:chOff x="0" y="0"/>
          <a:chExt cx="0" cy="0"/>
        </a:xfrm>
      </p:grpSpPr>
      <p:sp>
        <p:nvSpPr>
          <p:cNvPr id="2040" name="Google Shape;2040;p26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41" name="Google Shape;2041;p260"/>
          <p:cNvGraphicFramePr/>
          <p:nvPr>
            <p:extLst>
              <p:ext uri="{D42A27DB-BD31-4B8C-83A1-F6EECF244321}">
                <p14:modId xmlns:p14="http://schemas.microsoft.com/office/powerpoint/2010/main" val="3842585897"/>
              </p:ext>
            </p:extLst>
          </p:nvPr>
        </p:nvGraphicFramePr>
        <p:xfrm>
          <a:off x="192731" y="1367798"/>
          <a:ext cx="2762475" cy="362700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524612">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Offizielle Führungskräfte und inoffizielle Meinungsführer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54739">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Das Handeln dieser Personen beeinflusst Vision, Strategie, Prioritäten, Meinungen und Entscheidungen der Organisation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auf Handlungen/</a:t>
                      </a:r>
                      <a:br>
                        <a:rPr lang="de-DE" sz="700" i="1" dirty="0">
                          <a:solidFill>
                            <a:srgbClr val="434343"/>
                          </a:solidFill>
                          <a:latin typeface="Roboto"/>
                          <a:ea typeface="Roboto"/>
                          <a:cs typeface="Roboto"/>
                          <a:sym typeface="Roboto"/>
                        </a:rPr>
                      </a:br>
                      <a:r>
                        <a:rPr lang="de-DE" sz="700" i="1" dirty="0">
                          <a:solidFill>
                            <a:srgbClr val="434343"/>
                          </a:solidFill>
                          <a:latin typeface="Roboto"/>
                          <a:ea typeface="Roboto"/>
                          <a:cs typeface="Roboto"/>
                          <a:sym typeface="Roboto"/>
                        </a:rPr>
                        <a:t>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         Soziale Motivation</a:t>
                      </a:r>
                    </a:p>
                    <a:p>
                      <a:pPr marL="0" lvl="0" indent="0" algn="l" rtl="0">
                        <a:spcBef>
                          <a:spcPts val="0"/>
                        </a:spcBef>
                        <a:spcAft>
                          <a:spcPts val="0"/>
                        </a:spcAft>
                        <a:buNone/>
                      </a:pPr>
                      <a:endParaRPr sz="700" dirty="0">
                        <a:solidFill>
                          <a:srgbClr val="434343"/>
                        </a:solidFill>
                        <a:latin typeface="Roboto"/>
                        <a:ea typeface="Roboto"/>
                        <a:cs typeface="Roboto"/>
                        <a:sym typeface="Roboto"/>
                      </a:endParaRPr>
                    </a:p>
                    <a:p>
                      <a:pPr marL="0" lvl="0" indent="0" algn="l" rtl="0">
                        <a:spcBef>
                          <a:spcPts val="0"/>
                        </a:spcBef>
                        <a:spcAft>
                          <a:spcPts val="0"/>
                        </a:spcAft>
                        <a:buNone/>
                      </a:pPr>
                      <a:r>
                        <a:rPr lang="de-DE" sz="700" dirty="0">
                          <a:solidFill>
                            <a:srgbClr val="434343"/>
                          </a:solidFill>
                          <a:latin typeface="Roboto"/>
                          <a:ea typeface="Roboto"/>
                          <a:cs typeface="Roboto"/>
                          <a:sym typeface="Roboto"/>
                        </a:rPr>
                        <a:t>         Soziale Kompetenz</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um die Entwicklung von maßgeschneiderten Taktiken 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Fördern und unterstützen offizielle und inoffizielle Führungskräfte die angestrebte Änderung und leben sie diese vor?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42" name="Google Shape;2042;p260"/>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43" name="Google Shape;2043;p260"/>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44" name="Google Shape;2044;p260"/>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45" name="Google Shape;2045;p260"/>
          <p:cNvSpPr txBox="1"/>
          <p:nvPr/>
        </p:nvSpPr>
        <p:spPr>
          <a:xfrm>
            <a:off x="1118353" y="646431"/>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Leadership (Führung)</a:t>
            </a:r>
          </a:p>
        </p:txBody>
      </p:sp>
      <p:grpSp>
        <p:nvGrpSpPr>
          <p:cNvPr id="2046" name="Google Shape;2046;p260"/>
          <p:cNvGrpSpPr/>
          <p:nvPr/>
        </p:nvGrpSpPr>
        <p:grpSpPr>
          <a:xfrm>
            <a:off x="1582881" y="3202001"/>
            <a:ext cx="134093" cy="169556"/>
            <a:chOff x="9983846" y="5539482"/>
            <a:chExt cx="521761" cy="659493"/>
          </a:xfrm>
        </p:grpSpPr>
        <p:sp>
          <p:nvSpPr>
            <p:cNvPr id="2047" name="Google Shape;2047;p26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48" name="Google Shape;2048;p26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49" name="Google Shape;2049;p26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50" name="Google Shape;2050;p26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51" name="Google Shape;2051;p260"/>
          <p:cNvSpPr/>
          <p:nvPr/>
        </p:nvSpPr>
        <p:spPr>
          <a:xfrm>
            <a:off x="1589338" y="304006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52" name="Google Shape;2052;p260"/>
          <p:cNvSpPr txBox="1">
            <a:spLocks noGrp="1"/>
          </p:cNvSpPr>
          <p:nvPr>
            <p:ph type="title"/>
          </p:nvPr>
        </p:nvSpPr>
        <p:spPr>
          <a:xfrm>
            <a:off x="3106200" y="1291600"/>
            <a:ext cx="2730057" cy="2648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spcBef>
                <a:spcPts val="500"/>
              </a:spcBef>
              <a:spcAft>
                <a:spcPts val="0"/>
              </a:spcAft>
              <a:buNone/>
            </a:pPr>
            <a:r>
              <a:rPr lang="de-DE" sz="900" dirty="0">
                <a:latin typeface="Roboto"/>
                <a:ea typeface="Roboto"/>
                <a:cs typeface="Roboto"/>
                <a:sym typeface="Roboto"/>
              </a:rPr>
              <a:t>Die Veränderungsvision formuliert klar, was Sie </a:t>
            </a:r>
            <a:br>
              <a:rPr lang="de-DE" sz="900" dirty="0">
                <a:latin typeface="Roboto"/>
                <a:ea typeface="Roboto"/>
                <a:cs typeface="Roboto"/>
                <a:sym typeface="Roboto"/>
              </a:rPr>
            </a:br>
            <a:r>
              <a:rPr lang="de-DE" sz="900" dirty="0">
                <a:latin typeface="Roboto"/>
                <a:ea typeface="Roboto"/>
                <a:cs typeface="Roboto"/>
                <a:sym typeface="Roboto"/>
              </a:rPr>
              <a:t>mit dem Änderungsvorhaben letztendlich erreichen wollen. Sie kann verwendet werden, </a:t>
            </a:r>
            <a:br>
              <a:rPr lang="de-DE" sz="900" dirty="0">
                <a:latin typeface="Roboto"/>
                <a:ea typeface="Roboto"/>
                <a:cs typeface="Roboto"/>
                <a:sym typeface="Roboto"/>
              </a:rPr>
            </a:br>
            <a:r>
              <a:rPr lang="de-DE" sz="900" dirty="0">
                <a:latin typeface="Roboto"/>
                <a:ea typeface="Roboto"/>
                <a:cs typeface="Roboto"/>
                <a:sym typeface="Roboto"/>
              </a:rPr>
              <a:t>um zu inspirieren, Bewusstsein zu schaffen und Unterstützung für die Änderung zu gewinnen. </a:t>
            </a:r>
          </a:p>
          <a:p>
            <a:pPr marL="0" lvl="0" indent="0" algn="l" rtl="0">
              <a:spcBef>
                <a:spcPts val="1800"/>
              </a:spcBef>
              <a:spcAft>
                <a:spcPts val="0"/>
              </a:spcAft>
              <a:buNone/>
            </a:pPr>
            <a:r>
              <a:rPr lang="de-DE" sz="1200" b="1" dirty="0">
                <a:latin typeface="Roboto"/>
                <a:ea typeface="Roboto"/>
                <a:cs typeface="Roboto"/>
                <a:sym typeface="Roboto"/>
              </a:rPr>
              <a:t>Angestrebte Ergebnisse</a:t>
            </a:r>
          </a:p>
          <a:p>
            <a:pPr marL="342900" lvl="0" indent="-228600" algn="l" rtl="0">
              <a:spcBef>
                <a:spcPts val="1000"/>
              </a:spcBef>
              <a:spcAft>
                <a:spcPts val="0"/>
              </a:spcAft>
              <a:buSzPts val="1000"/>
              <a:buFont typeface="Roboto"/>
              <a:buChar char="●"/>
            </a:pPr>
            <a:r>
              <a:rPr lang="de-DE" sz="900" dirty="0">
                <a:latin typeface="Roboto"/>
                <a:ea typeface="Roboto"/>
                <a:cs typeface="Roboto"/>
                <a:sym typeface="Roboto"/>
              </a:rPr>
              <a:t>↑ Ausrichtung während der Änderung</a:t>
            </a:r>
          </a:p>
          <a:p>
            <a:pPr marL="342900" lvl="0" indent="-228600" algn="l" rtl="0">
              <a:spcBef>
                <a:spcPts val="200"/>
              </a:spcBef>
              <a:spcAft>
                <a:spcPts val="0"/>
              </a:spcAft>
              <a:buSzPts val="1000"/>
              <a:buFont typeface="Roboto"/>
              <a:buChar char="●"/>
            </a:pPr>
            <a:r>
              <a:rPr lang="de-DE" sz="900" dirty="0">
                <a:latin typeface="Roboto"/>
                <a:ea typeface="Roboto"/>
                <a:cs typeface="Roboto"/>
                <a:sym typeface="Roboto"/>
              </a:rPr>
              <a:t>↑ Verständnis für die Änderung </a:t>
            </a:r>
          </a:p>
          <a:p>
            <a:pPr marL="342900" lvl="0" indent="-228600" algn="l" rtl="0">
              <a:spcBef>
                <a:spcPts val="200"/>
              </a:spcBef>
              <a:spcAft>
                <a:spcPts val="0"/>
              </a:spcAft>
              <a:buSzPts val="1000"/>
              <a:buFont typeface="Roboto"/>
              <a:buChar char="●"/>
            </a:pPr>
            <a:r>
              <a:rPr lang="de-DE" sz="900" dirty="0">
                <a:latin typeface="Roboto"/>
                <a:ea typeface="Roboto"/>
                <a:cs typeface="Roboto"/>
                <a:sym typeface="Roboto"/>
              </a:rPr>
              <a:t>↓ Abbau von Widerständen durch Transparenz</a:t>
            </a:r>
          </a:p>
          <a:p>
            <a:pPr marL="342900" lvl="0" indent="-228600" algn="l" rtl="0">
              <a:spcBef>
                <a:spcPts val="200"/>
              </a:spcBef>
              <a:spcAft>
                <a:spcPts val="200"/>
              </a:spcAft>
              <a:buSzPts val="1000"/>
              <a:buFont typeface="Roboto"/>
              <a:buChar char="●"/>
            </a:pPr>
            <a:r>
              <a:rPr lang="de-DE" sz="900" dirty="0">
                <a:latin typeface="Roboto"/>
                <a:ea typeface="Roboto"/>
                <a:cs typeface="Roboto"/>
                <a:sym typeface="Roboto"/>
              </a:rPr>
              <a:t>↑ Erhöhte Wertrealisierung</a:t>
            </a:r>
          </a:p>
        </p:txBody>
      </p:sp>
      <p:sp>
        <p:nvSpPr>
          <p:cNvPr id="2053" name="Google Shape;2053;p260"/>
          <p:cNvSpPr txBox="1">
            <a:spLocks noGrp="1"/>
          </p:cNvSpPr>
          <p:nvPr>
            <p:ph type="title"/>
          </p:nvPr>
        </p:nvSpPr>
        <p:spPr>
          <a:xfrm>
            <a:off x="5836257" y="1291600"/>
            <a:ext cx="3156843" cy="2757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Ausführung</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Formulieren der Vision:</a:t>
            </a:r>
            <a:r>
              <a:rPr lang="de-DE" sz="900" dirty="0">
                <a:latin typeface="Roboto"/>
                <a:ea typeface="Roboto"/>
                <a:cs typeface="Roboto"/>
                <a:sym typeface="Roboto"/>
              </a:rPr>
              <a:t> Wie sieht die ideale Zukunft aus? Formulieren Sie eine Änderungsvision, in der der Grund für die Änderung klar zum Ausdruck kommt.</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Prüfen der Vision:</a:t>
            </a:r>
            <a:r>
              <a:rPr lang="de-DE" sz="900" dirty="0">
                <a:latin typeface="Roboto"/>
                <a:ea typeface="Roboto"/>
                <a:cs typeface="Roboto"/>
                <a:sym typeface="Roboto"/>
              </a:rPr>
              <a:t> Überprüfen und verfeinern Sie die Vision mit vertrauensvollen Führungskräften, Change Champions und relevanten Beteiligten.</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Kommunizieren:</a:t>
            </a:r>
            <a:r>
              <a:rPr lang="de-DE" sz="900" dirty="0">
                <a:latin typeface="Roboto"/>
                <a:ea typeface="Roboto"/>
                <a:cs typeface="Roboto"/>
                <a:sym typeface="Roboto"/>
              </a:rPr>
              <a:t> Verteilen Sie die formulierte Änderungsvision an Führungskräfte, damit sie diese weiterverbreiten.</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Verstärken und Verfeinern:</a:t>
            </a:r>
            <a:r>
              <a:rPr lang="de-DE" sz="900" dirty="0">
                <a:latin typeface="Roboto"/>
                <a:ea typeface="Roboto"/>
                <a:cs typeface="Roboto"/>
                <a:sym typeface="Roboto"/>
              </a:rPr>
              <a:t> Verbreiten Sie die Vision über verschiedene Kanäle und verfeinern Sie die Botschaft anhand des Feedbacks.</a:t>
            </a:r>
          </a:p>
          <a:p>
            <a:pPr marL="254000" lvl="0" indent="-190500" algn="l" rtl="0">
              <a:lnSpc>
                <a:spcPct val="100000"/>
              </a:lnSpc>
              <a:spcBef>
                <a:spcPts val="500"/>
              </a:spcBef>
              <a:spcAft>
                <a:spcPts val="0"/>
              </a:spcAft>
              <a:buSzPts val="1000"/>
              <a:buFont typeface="Roboto"/>
              <a:buChar char="●"/>
            </a:pPr>
            <a:r>
              <a:rPr lang="de-DE" sz="900" b="1" dirty="0">
                <a:latin typeface="Roboto"/>
                <a:ea typeface="Roboto"/>
                <a:cs typeface="Roboto"/>
                <a:sym typeface="Roboto"/>
              </a:rPr>
              <a:t>Einzubindende Personen:</a:t>
            </a:r>
            <a:r>
              <a:rPr lang="de-DE" sz="900" dirty="0">
                <a:latin typeface="Roboto"/>
                <a:ea typeface="Roboto"/>
                <a:cs typeface="Roboto"/>
                <a:sym typeface="Roboto"/>
              </a:rPr>
              <a:t> Binden Sie Ihren leitenden Sponsor und die Führungskräfte der betroffenen Geschäftsbereiche in die Ausarbeitung der Änderungsvision ein.</a:t>
            </a:r>
          </a:p>
        </p:txBody>
      </p:sp>
      <p:graphicFrame>
        <p:nvGraphicFramePr>
          <p:cNvPr id="2054" name="Google Shape;2054;p260"/>
          <p:cNvGraphicFramePr/>
          <p:nvPr>
            <p:extLst>
              <p:ext uri="{D42A27DB-BD31-4B8C-83A1-F6EECF244321}">
                <p14:modId xmlns:p14="http://schemas.microsoft.com/office/powerpoint/2010/main" val="4232375575"/>
              </p:ext>
            </p:extLst>
          </p:nvPr>
        </p:nvGraphicFramePr>
        <p:xfrm>
          <a:off x="3098248" y="4129214"/>
          <a:ext cx="6009950" cy="1234410"/>
        </p:xfrm>
        <a:graphic>
          <a:graphicData uri="http://schemas.openxmlformats.org/drawingml/2006/table">
            <a:tbl>
              <a:tblPr>
                <a:noFill/>
                <a:tableStyleId>{45470F37-8B12-47F0-81BC-2B07CDDA16E9}</a:tableStyleId>
              </a:tblPr>
              <a:tblGrid>
                <a:gridCol w="6009950">
                  <a:extLst>
                    <a:ext uri="{9D8B030D-6E8A-4147-A177-3AD203B41FA5}">
                      <a16:colId xmlns:a16="http://schemas.microsoft.com/office/drawing/2014/main" val="20000"/>
                    </a:ext>
                  </a:extLst>
                </a:gridCol>
              </a:tblGrid>
              <a:tr h="126488">
                <a:tc>
                  <a:txBody>
                    <a:bodyPr/>
                    <a:lstStyle/>
                    <a:p>
                      <a:pPr marL="0" lvl="0" indent="0" algn="l" rtl="0">
                        <a:spcBef>
                          <a:spcPts val="0"/>
                        </a:spcBef>
                        <a:spcAft>
                          <a:spcPts val="0"/>
                        </a:spcAft>
                        <a:buNone/>
                      </a:pPr>
                      <a:r>
                        <a:rPr lang="de-DE" sz="900" dirty="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27553">
                <a:tc>
                  <a:txBody>
                    <a:bodyPr/>
                    <a:lstStyle/>
                    <a:p>
                      <a:pPr marL="285750" lvl="0" indent="-228600" algn="l" rtl="0">
                        <a:spcBef>
                          <a:spcPts val="0"/>
                        </a:spcBef>
                        <a:spcAft>
                          <a:spcPts val="0"/>
                        </a:spcAft>
                        <a:buSzPts val="900"/>
                        <a:buFont typeface="Roboto"/>
                        <a:buChar char="●"/>
                      </a:pPr>
                      <a:r>
                        <a:rPr lang="de-DE" sz="900" u="sng" dirty="0">
                          <a:solidFill>
                            <a:schemeClr val="hlink"/>
                          </a:solidFill>
                          <a:latin typeface="Roboto"/>
                          <a:ea typeface="Roboto"/>
                          <a:cs typeface="Roboto"/>
                          <a:sym typeface="Roboto"/>
                          <a:hlinkClick r:id="rId4"/>
                        </a:rPr>
                        <a:t>Arbeitsblatt/Vorlage für die Formulierung der Änderungsvision</a:t>
                      </a:r>
                      <a:r>
                        <a:rPr lang="de-DE" sz="900" dirty="0">
                          <a:latin typeface="Roboto"/>
                          <a:ea typeface="Roboto"/>
                          <a:cs typeface="Roboto"/>
                          <a:sym typeface="Roboto"/>
                        </a:rPr>
                        <a:t> </a:t>
                      </a:r>
                    </a:p>
                    <a:p>
                      <a:pPr marL="285750" lvl="0" indent="-228600" algn="l" rtl="0">
                        <a:spcBef>
                          <a:spcPts val="600"/>
                        </a:spcBef>
                        <a:spcAft>
                          <a:spcPts val="0"/>
                        </a:spcAft>
                        <a:buSzPts val="900"/>
                        <a:buFont typeface="Roboto"/>
                        <a:buChar char="●"/>
                      </a:pPr>
                      <a:r>
                        <a:rPr lang="de-DE" sz="900" u="sng" dirty="0">
                          <a:solidFill>
                            <a:schemeClr val="hlink"/>
                          </a:solidFill>
                          <a:latin typeface="Roboto"/>
                          <a:ea typeface="Roboto"/>
                          <a:cs typeface="Roboto"/>
                          <a:sym typeface="Roboto"/>
                          <a:hlinkClick r:id="rId5"/>
                        </a:rPr>
                        <a:t>How to Create a Powerful Vision for Change (Wie man eine überzeugende Änderungsvision schafft)</a:t>
                      </a:r>
                      <a:r>
                        <a:rPr lang="de-DE" sz="900" dirty="0">
                          <a:latin typeface="Roboto"/>
                          <a:ea typeface="Roboto"/>
                          <a:cs typeface="Roboto"/>
                          <a:sym typeface="Roboto"/>
                        </a:rPr>
                        <a:t> (Forbes)</a:t>
                      </a:r>
                    </a:p>
                    <a:p>
                      <a:pPr marL="285750" lvl="0" indent="-228600" algn="l" rtl="0">
                        <a:spcBef>
                          <a:spcPts val="600"/>
                        </a:spcBef>
                        <a:spcAft>
                          <a:spcPts val="0"/>
                        </a:spcAft>
                        <a:buSzPts val="900"/>
                        <a:buFont typeface="Roboto"/>
                        <a:buChar char="●"/>
                      </a:pPr>
                      <a:r>
                        <a:rPr lang="de-DE" sz="900" u="sng" dirty="0">
                          <a:solidFill>
                            <a:schemeClr val="hlink"/>
                          </a:solidFill>
                          <a:latin typeface="Roboto"/>
                          <a:ea typeface="Roboto"/>
                          <a:cs typeface="Roboto"/>
                          <a:sym typeface="Roboto"/>
                          <a:hlinkClick r:id="rId6"/>
                        </a:rPr>
                        <a:t>How great leaders inspire action – Simon Sinek, Start with WHY (Wie bedeutende Führungspersönlichkeiten zum Handeln inspirieren – Simon Sinek, Mit dem WARUM beginnen)</a:t>
                      </a:r>
                    </a:p>
                    <a:p>
                      <a:pPr marL="0" lvl="0" indent="0" algn="l" rtl="0">
                        <a:spcBef>
                          <a:spcPts val="600"/>
                        </a:spcBef>
                        <a:spcAft>
                          <a:spcPts val="600"/>
                        </a:spcAft>
                        <a:buNone/>
                      </a:pPr>
                      <a:endParaRPr sz="9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55" name="Google Shape;2055;p260"/>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Definieren der Änderungsvision und -ziele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9"/>
        <p:cNvGrpSpPr/>
        <p:nvPr/>
      </p:nvGrpSpPr>
      <p:grpSpPr>
        <a:xfrm>
          <a:off x="0" y="0"/>
          <a:ext cx="0" cy="0"/>
          <a:chOff x="0" y="0"/>
          <a:chExt cx="0" cy="0"/>
        </a:xfrm>
      </p:grpSpPr>
      <p:sp>
        <p:nvSpPr>
          <p:cNvPr id="2060" name="Google Shape;2060;p26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61" name="Google Shape;2061;p261"/>
          <p:cNvGraphicFramePr/>
          <p:nvPr>
            <p:extLst>
              <p:ext uri="{D42A27DB-BD31-4B8C-83A1-F6EECF244321}">
                <p14:modId xmlns:p14="http://schemas.microsoft.com/office/powerpoint/2010/main" val="3113376133"/>
              </p:ext>
            </p:extLst>
          </p:nvPr>
        </p:nvGraphicFramePr>
        <p:xfrm>
          <a:off x="192731" y="1367798"/>
          <a:ext cx="2762475" cy="3627000"/>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548466">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Offizielle Führungskräfte und inoffizielle Meinungsführer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Das Handeln dieser Personen beeinflusst Vision, Strategie, Prioritäten, Meinungen und Entscheidungen der Organisation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auf Handlungen/</a:t>
                      </a:r>
                      <a:br>
                        <a:rPr lang="de-DE" sz="700" i="1" dirty="0">
                          <a:solidFill>
                            <a:srgbClr val="434343"/>
                          </a:solidFill>
                          <a:latin typeface="Roboto"/>
                          <a:ea typeface="Roboto"/>
                          <a:cs typeface="Roboto"/>
                          <a:sym typeface="Roboto"/>
                        </a:rPr>
                      </a:br>
                      <a:r>
                        <a:rPr lang="de-DE" sz="700" i="1" dirty="0">
                          <a:solidFill>
                            <a:srgbClr val="434343"/>
                          </a:solidFill>
                          <a:latin typeface="Roboto"/>
                          <a:ea typeface="Roboto"/>
                          <a:cs typeface="Roboto"/>
                          <a:sym typeface="Roboto"/>
                        </a:rPr>
                        <a:t>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         Soziale Motivation</a:t>
                      </a:r>
                    </a:p>
                    <a:p>
                      <a:pPr marL="0" lvl="0" indent="0" algn="l" rtl="0">
                        <a:spcBef>
                          <a:spcPts val="0"/>
                        </a:spcBef>
                        <a:spcAft>
                          <a:spcPts val="0"/>
                        </a:spcAft>
                        <a:buNone/>
                      </a:pPr>
                      <a:endParaRPr sz="700" dirty="0">
                        <a:solidFill>
                          <a:srgbClr val="434343"/>
                        </a:solidFill>
                        <a:latin typeface="Roboto"/>
                        <a:ea typeface="Roboto"/>
                        <a:cs typeface="Roboto"/>
                        <a:sym typeface="Roboto"/>
                      </a:endParaRPr>
                    </a:p>
                    <a:p>
                      <a:pPr marL="0" lvl="0" indent="0" algn="l" rtl="0">
                        <a:spcBef>
                          <a:spcPts val="0"/>
                        </a:spcBef>
                        <a:spcAft>
                          <a:spcPts val="0"/>
                        </a:spcAft>
                        <a:buNone/>
                      </a:pPr>
                      <a:r>
                        <a:rPr lang="de-DE" sz="700" dirty="0">
                          <a:solidFill>
                            <a:srgbClr val="434343"/>
                          </a:solidFill>
                          <a:latin typeface="Roboto"/>
                          <a:ea typeface="Roboto"/>
                          <a:cs typeface="Roboto"/>
                          <a:sym typeface="Roboto"/>
                        </a:rPr>
                        <a:t>         Soziale Kompetenz</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um die Entwicklung von maßgeschneiderten Taktiken 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Fördern und unterstützen offizielle und inoffizielle Führungskräfte die angestrebte Änderung und leben sie diese vor?</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62" name="Google Shape;2062;p261"/>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63" name="Google Shape;2063;p261"/>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64" name="Google Shape;2064;p261"/>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65" name="Google Shape;2065;p261"/>
          <p:cNvSpPr txBox="1"/>
          <p:nvPr/>
        </p:nvSpPr>
        <p:spPr>
          <a:xfrm>
            <a:off x="1118353" y="636654"/>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Leadership (Führung)</a:t>
            </a:r>
          </a:p>
        </p:txBody>
      </p:sp>
      <p:grpSp>
        <p:nvGrpSpPr>
          <p:cNvPr id="2066" name="Google Shape;2066;p261"/>
          <p:cNvGrpSpPr/>
          <p:nvPr/>
        </p:nvGrpSpPr>
        <p:grpSpPr>
          <a:xfrm>
            <a:off x="1582881" y="3209947"/>
            <a:ext cx="134093" cy="169556"/>
            <a:chOff x="9983846" y="5539482"/>
            <a:chExt cx="521761" cy="659493"/>
          </a:xfrm>
        </p:grpSpPr>
        <p:sp>
          <p:nvSpPr>
            <p:cNvPr id="2067" name="Google Shape;2067;p26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68" name="Google Shape;2068;p26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69" name="Google Shape;2069;p26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70" name="Google Shape;2070;p26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71" name="Google Shape;2071;p261"/>
          <p:cNvSpPr/>
          <p:nvPr/>
        </p:nvSpPr>
        <p:spPr>
          <a:xfrm>
            <a:off x="1589338" y="3016204"/>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72" name="Google Shape;2072;p261"/>
          <p:cNvSpPr txBox="1">
            <a:spLocks noGrp="1"/>
          </p:cNvSpPr>
          <p:nvPr>
            <p:ph type="title"/>
          </p:nvPr>
        </p:nvSpPr>
        <p:spPr>
          <a:xfrm>
            <a:off x="3106204" y="904375"/>
            <a:ext cx="6284285"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350" b="1" dirty="0">
                <a:latin typeface="Roboto"/>
                <a:ea typeface="Roboto"/>
                <a:cs typeface="Roboto"/>
                <a:sym typeface="Roboto"/>
              </a:rPr>
              <a:t>Strategie: </a:t>
            </a:r>
            <a:r>
              <a:rPr lang="de-DE" sz="1350" dirty="0">
                <a:latin typeface="Roboto"/>
                <a:ea typeface="Roboto"/>
                <a:cs typeface="Roboto"/>
                <a:sym typeface="Roboto"/>
              </a:rPr>
              <a:t>Entwickeln einer Strategie zum Engagement von Führungskräften</a:t>
            </a:r>
          </a:p>
        </p:txBody>
      </p:sp>
      <p:sp>
        <p:nvSpPr>
          <p:cNvPr id="2073" name="Google Shape;2073;p261"/>
          <p:cNvSpPr txBox="1">
            <a:spLocks noGrp="1"/>
          </p:cNvSpPr>
          <p:nvPr>
            <p:ph type="title"/>
          </p:nvPr>
        </p:nvSpPr>
        <p:spPr>
          <a:xfrm>
            <a:off x="3106200" y="1240580"/>
            <a:ext cx="2818500" cy="2413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spcBef>
                <a:spcPts val="500"/>
              </a:spcBef>
              <a:spcAft>
                <a:spcPts val="0"/>
              </a:spcAft>
              <a:buNone/>
            </a:pPr>
            <a:r>
              <a:rPr lang="de-DE" sz="900" dirty="0">
                <a:latin typeface="Roboto"/>
                <a:ea typeface="Roboto"/>
                <a:cs typeface="Roboto"/>
                <a:sym typeface="Roboto"/>
              </a:rPr>
              <a:t>Holen Sie sich die Unterstützung von Führungs-kräften, die sich für die Änderungsvision stark machen und sie unterstützen. Eine erfolgreiche Durchführung von Veränderungsprozessen ist nachweislich fünf Mal wahrscheinlicher, wenn ranghohe Führungskräfte die gewünschten Verhaltensänderungen vorleben.* </a:t>
            </a:r>
          </a:p>
          <a:p>
            <a:pPr marL="0" lvl="0" indent="0" algn="l" rtl="0">
              <a:spcBef>
                <a:spcPts val="1800"/>
              </a:spcBef>
              <a:spcAft>
                <a:spcPts val="0"/>
              </a:spcAft>
              <a:buNone/>
            </a:pPr>
            <a:r>
              <a:rPr lang="de-DE" sz="1200" b="1" dirty="0">
                <a:latin typeface="Roboto"/>
                <a:ea typeface="Roboto"/>
                <a:cs typeface="Roboto"/>
                <a:sym typeface="Roboto"/>
              </a:rPr>
              <a:t>Angestrebte Ergebnisse</a:t>
            </a:r>
          </a:p>
          <a:p>
            <a:pPr marL="342900" lvl="0" indent="-228600" algn="l" rtl="0">
              <a:spcBef>
                <a:spcPts val="1800"/>
              </a:spcBef>
              <a:spcAft>
                <a:spcPts val="0"/>
              </a:spcAft>
              <a:buSzPts val="1000"/>
              <a:buFont typeface="Roboto"/>
              <a:buChar char="●"/>
            </a:pPr>
            <a:r>
              <a:rPr lang="de-DE" sz="900" dirty="0">
                <a:latin typeface="Roboto"/>
                <a:ea typeface="Roboto"/>
                <a:cs typeface="Roboto"/>
                <a:sym typeface="Roboto"/>
              </a:rPr>
              <a:t>Aktives Engagement der Führungskräfte während des gesamten Änderungsprozesses</a:t>
            </a:r>
          </a:p>
          <a:p>
            <a:pPr marL="342900" lvl="0" indent="-228600" algn="l" rtl="0">
              <a:spcBef>
                <a:spcPts val="200"/>
              </a:spcBef>
              <a:spcAft>
                <a:spcPts val="0"/>
              </a:spcAft>
              <a:buSzPts val="1000"/>
              <a:buFont typeface="Roboto"/>
              <a:buChar char="●"/>
            </a:pPr>
            <a:r>
              <a:rPr lang="de-DE" sz="900" dirty="0">
                <a:latin typeface="Roboto"/>
                <a:ea typeface="Roboto"/>
                <a:cs typeface="Roboto"/>
                <a:sym typeface="Roboto"/>
              </a:rPr>
              <a:t>↓ Widerstände gegen Änderung</a:t>
            </a:r>
          </a:p>
          <a:p>
            <a:pPr marL="342900" lvl="0" indent="-228600" algn="l" rtl="0">
              <a:spcBef>
                <a:spcPts val="200"/>
              </a:spcBef>
              <a:spcAft>
                <a:spcPts val="200"/>
              </a:spcAft>
              <a:buSzPts val="1000"/>
              <a:buFont typeface="Roboto"/>
              <a:buChar char="●"/>
            </a:pPr>
            <a:r>
              <a:rPr lang="de-DE" sz="900" dirty="0">
                <a:latin typeface="Roboto"/>
                <a:ea typeface="Roboto"/>
                <a:cs typeface="Roboto"/>
                <a:sym typeface="Roboto"/>
              </a:rPr>
              <a:t>↑ Grad der Akzeptanz neuer Verhaltensweisen </a:t>
            </a:r>
          </a:p>
        </p:txBody>
      </p:sp>
      <p:sp>
        <p:nvSpPr>
          <p:cNvPr id="2074" name="Google Shape;2074;p261"/>
          <p:cNvSpPr txBox="1">
            <a:spLocks noGrp="1"/>
          </p:cNvSpPr>
          <p:nvPr>
            <p:ph type="title"/>
          </p:nvPr>
        </p:nvSpPr>
        <p:spPr>
          <a:xfrm>
            <a:off x="5921842" y="1240580"/>
            <a:ext cx="3138649" cy="27216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latin typeface="Roboto"/>
                <a:ea typeface="Roboto"/>
                <a:cs typeface="Roboto"/>
                <a:sym typeface="Roboto"/>
              </a:rPr>
              <a:t>Ausführung</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Identifizieren:</a:t>
            </a:r>
            <a:r>
              <a:rPr lang="de-DE" sz="900" dirty="0">
                <a:latin typeface="Roboto"/>
                <a:ea typeface="Roboto"/>
                <a:cs typeface="Roboto"/>
                <a:sym typeface="Roboto"/>
              </a:rPr>
              <a:t> Identifizieren Sie die Führungskräfte (der oberen und auch der mittleren Führungsebene), deren Unterstützung und Mitwirkung für den Erfolg entscheidend ist. </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Befähigen:</a:t>
            </a:r>
            <a:r>
              <a:rPr lang="de-DE" sz="900" dirty="0">
                <a:latin typeface="Roboto"/>
                <a:ea typeface="Roboto"/>
                <a:cs typeface="Roboto"/>
                <a:sym typeface="Roboto"/>
              </a:rPr>
              <a:t> Statten Sie Führungskräfte mit Tools und Know-how aus, damit sie die Änderungsvision klar und authentisch kommunizieren können. Hierbei können Vorschläge für Gesprächspunkte und/oder </a:t>
            </a:r>
            <a:br>
              <a:rPr lang="de-DE" sz="900" dirty="0">
                <a:latin typeface="Roboto"/>
                <a:ea typeface="Roboto"/>
                <a:cs typeface="Roboto"/>
                <a:sym typeface="Roboto"/>
              </a:rPr>
            </a:br>
            <a:r>
              <a:rPr lang="de-DE" sz="900" dirty="0">
                <a:latin typeface="Roboto"/>
                <a:ea typeface="Roboto"/>
                <a:cs typeface="Roboto"/>
                <a:sym typeface="Roboto"/>
              </a:rPr>
              <a:t>ein Foliensatz sehr hilfreich sein!</a:t>
            </a:r>
          </a:p>
          <a:p>
            <a:pPr marL="254000" lvl="0" indent="-190500" algn="l" rtl="0">
              <a:lnSpc>
                <a:spcPct val="100000"/>
              </a:lnSpc>
              <a:spcBef>
                <a:spcPts val="500"/>
              </a:spcBef>
              <a:spcAft>
                <a:spcPts val="1800"/>
              </a:spcAft>
              <a:buSzPts val="1000"/>
              <a:buChar char="●"/>
            </a:pPr>
            <a:r>
              <a:rPr lang="de-DE" sz="900" b="1" dirty="0">
                <a:latin typeface="Roboto"/>
                <a:ea typeface="Roboto"/>
                <a:cs typeface="Roboto"/>
                <a:sym typeface="Roboto"/>
              </a:rPr>
              <a:t>Unterstützung holen:</a:t>
            </a:r>
            <a:r>
              <a:rPr lang="de-DE" sz="900" dirty="0">
                <a:latin typeface="Roboto"/>
                <a:ea typeface="Roboto"/>
                <a:cs typeface="Roboto"/>
                <a:sym typeface="Roboto"/>
              </a:rPr>
              <a:t> Bitten Sie Führungskräfte, ihre Unterstützung nach außen sichtbar zu machen. Die kann auf unterschiedlichste Weise erfolgen: von der Einbeziehung des Änderungsvorhabens als Thema </a:t>
            </a:r>
            <a:br>
              <a:rPr lang="de-DE" sz="900" dirty="0">
                <a:latin typeface="Roboto"/>
                <a:ea typeface="Roboto"/>
                <a:cs typeface="Roboto"/>
                <a:sym typeface="Roboto"/>
              </a:rPr>
            </a:br>
            <a:r>
              <a:rPr lang="de-DE" sz="900" dirty="0">
                <a:latin typeface="Roboto"/>
                <a:ea typeface="Roboto"/>
                <a:cs typeface="Roboto"/>
                <a:sym typeface="Roboto"/>
              </a:rPr>
              <a:t>in laufende Teambesprechungen über die Mitwirkung an einer Videoreihe mit Führungskräften bis hin zu Demonstrationen, bei denen sie zeigen, wie sie die Änderung bei ihrer eigenen Arbeit umsetzen!</a:t>
            </a:r>
          </a:p>
        </p:txBody>
      </p:sp>
      <p:graphicFrame>
        <p:nvGraphicFramePr>
          <p:cNvPr id="2075" name="Google Shape;2075;p261"/>
          <p:cNvGraphicFramePr/>
          <p:nvPr>
            <p:extLst>
              <p:ext uri="{D42A27DB-BD31-4B8C-83A1-F6EECF244321}">
                <p14:modId xmlns:p14="http://schemas.microsoft.com/office/powerpoint/2010/main" val="1415654889"/>
              </p:ext>
            </p:extLst>
          </p:nvPr>
        </p:nvGraphicFramePr>
        <p:xfrm>
          <a:off x="3106200" y="4089459"/>
          <a:ext cx="5931300" cy="1096815"/>
        </p:xfrm>
        <a:graphic>
          <a:graphicData uri="http://schemas.openxmlformats.org/drawingml/2006/table">
            <a:tbl>
              <a:tblPr>
                <a:noFill/>
                <a:tableStyleId>{45470F37-8B12-47F0-81BC-2B07CDDA16E9}</a:tableStyleId>
              </a:tblPr>
              <a:tblGrid>
                <a:gridCol w="5931300">
                  <a:extLst>
                    <a:ext uri="{9D8B030D-6E8A-4147-A177-3AD203B41FA5}">
                      <a16:colId xmlns:a16="http://schemas.microsoft.com/office/drawing/2014/main" val="20000"/>
                    </a:ext>
                  </a:extLst>
                </a:gridCol>
              </a:tblGrid>
              <a:tr h="212925">
                <a:tc>
                  <a:txBody>
                    <a:bodyPr/>
                    <a:lstStyle/>
                    <a:p>
                      <a:pPr marL="0" lvl="0" indent="0" algn="l" rtl="0">
                        <a:spcBef>
                          <a:spcPts val="0"/>
                        </a:spcBef>
                        <a:spcAft>
                          <a:spcPts val="0"/>
                        </a:spcAft>
                        <a:buNone/>
                      </a:pPr>
                      <a:r>
                        <a:rPr lang="de-DE" sz="120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4225">
                <a:tc>
                  <a:txBody>
                    <a:bodyPr/>
                    <a:lstStyle/>
                    <a:p>
                      <a:pPr marL="285750" lvl="0" indent="-234950" algn="l" rtl="0">
                        <a:spcBef>
                          <a:spcPts val="0"/>
                        </a:spcBef>
                        <a:spcAft>
                          <a:spcPts val="0"/>
                        </a:spcAft>
                        <a:buSzPts val="1000"/>
                        <a:buFont typeface="Roboto"/>
                        <a:buChar char="●"/>
                      </a:pPr>
                      <a:r>
                        <a:rPr lang="de-DE" sz="900" u="sng" dirty="0">
                          <a:solidFill>
                            <a:schemeClr val="hlink"/>
                          </a:solidFill>
                          <a:latin typeface="Roboto"/>
                          <a:ea typeface="Roboto"/>
                          <a:cs typeface="Roboto"/>
                          <a:sym typeface="Roboto"/>
                          <a:hlinkClick r:id="rId4"/>
                        </a:rPr>
                        <a:t>Beispiel für Strategien zum Engagement von Führungskräften</a:t>
                      </a:r>
                      <a:r>
                        <a:rPr lang="de-DE" sz="900" dirty="0">
                          <a:latin typeface="Roboto"/>
                          <a:ea typeface="Roboto"/>
                          <a:cs typeface="Roboto"/>
                          <a:sym typeface="Roboto"/>
                        </a:rPr>
                        <a:t> </a:t>
                      </a:r>
                    </a:p>
                    <a:p>
                      <a:pPr marL="285750" lvl="0" indent="-234950" algn="l" rtl="0">
                        <a:spcBef>
                          <a:spcPts val="600"/>
                        </a:spcBef>
                        <a:spcAft>
                          <a:spcPts val="0"/>
                        </a:spcAft>
                        <a:buSzPts val="1000"/>
                        <a:buFont typeface="Roboto"/>
                        <a:buChar char="●"/>
                      </a:pPr>
                      <a:r>
                        <a:rPr lang="de-DE" sz="900" u="sng" dirty="0">
                          <a:solidFill>
                            <a:schemeClr val="hlink"/>
                          </a:solidFill>
                          <a:latin typeface="Roboto"/>
                          <a:ea typeface="Roboto"/>
                          <a:cs typeface="Roboto"/>
                          <a:sym typeface="Roboto"/>
                          <a:hlinkClick r:id="rId4"/>
                        </a:rPr>
                        <a:t>Beteiligtenengagement- und Kommunikationsplanvorlage</a:t>
                      </a:r>
                      <a:r>
                        <a:rPr lang="de-DE" sz="900" dirty="0">
                          <a:latin typeface="Roboto"/>
                          <a:ea typeface="Roboto"/>
                          <a:cs typeface="Roboto"/>
                          <a:sym typeface="Roboto"/>
                        </a:rPr>
                        <a:t> </a:t>
                      </a:r>
                    </a:p>
                    <a:p>
                      <a:pPr marL="285750" lvl="0" indent="-234950" algn="l" rtl="0">
                        <a:spcBef>
                          <a:spcPts val="600"/>
                        </a:spcBef>
                        <a:spcAft>
                          <a:spcPts val="600"/>
                        </a:spcAft>
                        <a:buSzPts val="1000"/>
                        <a:buFont typeface="Roboto"/>
                        <a:buChar char="●"/>
                      </a:pPr>
                      <a:r>
                        <a:rPr lang="de-DE" sz="900" u="sng" dirty="0">
                          <a:solidFill>
                            <a:schemeClr val="hlink"/>
                          </a:solidFill>
                          <a:latin typeface="Roboto"/>
                          <a:ea typeface="Roboto"/>
                          <a:cs typeface="Roboto"/>
                          <a:sym typeface="Roboto"/>
                          <a:hlinkClick r:id="rId5"/>
                        </a:rPr>
                        <a:t>*Don’t Just Tell Employees Organizational Changes are Coming - Explain Why (Belegschaft nicht nur über bevorstehende organisatorische Änderungen informieren, sondern auch die Gründe dafür erklären)</a:t>
                      </a:r>
                      <a:r>
                        <a:rPr lang="de-DE" sz="900" dirty="0">
                          <a:latin typeface="Roboto"/>
                          <a:ea typeface="Roboto"/>
                          <a:cs typeface="Roboto"/>
                          <a:sym typeface="Roboto"/>
                        </a:rPr>
                        <a:t> (</a:t>
                      </a:r>
                      <a:r>
                        <a:rPr lang="de-DE" sz="900" i="1" dirty="0">
                          <a:latin typeface="Roboto"/>
                          <a:ea typeface="Roboto"/>
                          <a:cs typeface="Roboto"/>
                          <a:sym typeface="Roboto"/>
                        </a:rPr>
                        <a:t>HBR</a:t>
                      </a:r>
                      <a:r>
                        <a:rPr lang="de-DE" sz="900" dirty="0">
                          <a:latin typeface="Roboto"/>
                          <a:ea typeface="Roboto"/>
                          <a:cs typeface="Roboto"/>
                          <a:sym typeface="Roboto"/>
                        </a:rPr>
                        <a:t>)</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9"/>
        <p:cNvGrpSpPr/>
        <p:nvPr/>
      </p:nvGrpSpPr>
      <p:grpSpPr>
        <a:xfrm>
          <a:off x="0" y="0"/>
          <a:ext cx="0" cy="0"/>
          <a:chOff x="0" y="0"/>
          <a:chExt cx="0" cy="0"/>
        </a:xfrm>
      </p:grpSpPr>
      <p:sp>
        <p:nvSpPr>
          <p:cNvPr id="2080" name="Google Shape;2080;p262"/>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081" name="Google Shape;2081;p262"/>
          <p:cNvGraphicFramePr/>
          <p:nvPr>
            <p:extLst>
              <p:ext uri="{D42A27DB-BD31-4B8C-83A1-F6EECF244321}">
                <p14:modId xmlns:p14="http://schemas.microsoft.com/office/powerpoint/2010/main" val="4204166792"/>
              </p:ext>
            </p:extLst>
          </p:nvPr>
        </p:nvGraphicFramePr>
        <p:xfrm>
          <a:off x="192731" y="1367798"/>
          <a:ext cx="2762475" cy="3642240"/>
        </p:xfrm>
        <a:graphic>
          <a:graphicData uri="http://schemas.openxmlformats.org/drawingml/2006/table">
            <a:tbl>
              <a:tblPr>
                <a:noFill/>
                <a:tableStyleId>{45470F37-8B12-47F0-81BC-2B07CDDA16E9}</a:tableStyleId>
              </a:tblPr>
              <a:tblGrid>
                <a:gridCol w="1333919">
                  <a:extLst>
                    <a:ext uri="{9D8B030D-6E8A-4147-A177-3AD203B41FA5}">
                      <a16:colId xmlns:a16="http://schemas.microsoft.com/office/drawing/2014/main" val="20000"/>
                    </a:ext>
                  </a:extLst>
                </a:gridCol>
                <a:gridCol w="1428556">
                  <a:extLst>
                    <a:ext uri="{9D8B030D-6E8A-4147-A177-3AD203B41FA5}">
                      <a16:colId xmlns:a16="http://schemas.microsoft.com/office/drawing/2014/main" val="20001"/>
                    </a:ext>
                  </a:extLst>
                </a:gridCol>
              </a:tblGrid>
              <a:tr h="65098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Die Gesamtheit aller mit dem Unternehmen verbundenen Menschen, d. h. Kunden, Mitarbeiter, Partner, Zulieferer und Gemeinschaften.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642447">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Beziehungen innerhalb und zwischen diesen Gruppen beeinflussen die Art und Weise, wie Menschen in der Organisation denken, handeln und ihre Arbeit erledigen.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01521">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t>
                      </a:r>
                      <a:br>
                        <a:rPr lang="de-DE" sz="700" i="1" dirty="0">
                          <a:solidFill>
                            <a:srgbClr val="434343"/>
                          </a:solidFill>
                          <a:latin typeface="Roboto"/>
                          <a:ea typeface="Roboto"/>
                          <a:cs typeface="Roboto"/>
                          <a:sym typeface="Roboto"/>
                        </a:rPr>
                      </a:br>
                      <a:r>
                        <a:rPr lang="de-DE" sz="700" i="1" dirty="0">
                          <a:solidFill>
                            <a:srgbClr val="434343"/>
                          </a:solidFill>
                          <a:latin typeface="Roboto"/>
                          <a:ea typeface="Roboto"/>
                          <a:cs typeface="Roboto"/>
                          <a:sym typeface="Roboto"/>
                        </a:rPr>
                        <a:t>auf Handlungen/</a:t>
                      </a:r>
                      <a:br>
                        <a:rPr lang="de-DE" sz="700" i="1" dirty="0">
                          <a:solidFill>
                            <a:srgbClr val="434343"/>
                          </a:solidFill>
                          <a:latin typeface="Roboto"/>
                          <a:ea typeface="Roboto"/>
                          <a:cs typeface="Roboto"/>
                          <a:sym typeface="Roboto"/>
                        </a:rPr>
                      </a:br>
                      <a:r>
                        <a:rPr lang="de-DE" sz="700" i="1" dirty="0">
                          <a:solidFill>
                            <a:srgbClr val="434343"/>
                          </a:solidFill>
                          <a:latin typeface="Roboto"/>
                          <a:ea typeface="Roboto"/>
                          <a:cs typeface="Roboto"/>
                          <a:sym typeface="Roboto"/>
                        </a:rPr>
                        <a:t>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        Soziale Motivation</a:t>
                      </a:r>
                    </a:p>
                    <a:p>
                      <a:pPr marL="0" lvl="0" indent="0" algn="l" rtl="0">
                        <a:spcBef>
                          <a:spcPts val="0"/>
                        </a:spcBef>
                        <a:spcAft>
                          <a:spcPts val="0"/>
                        </a:spcAft>
                        <a:buNone/>
                      </a:pPr>
                      <a:endParaRPr sz="700" dirty="0">
                        <a:solidFill>
                          <a:srgbClr val="434343"/>
                        </a:solidFill>
                        <a:latin typeface="Roboto"/>
                        <a:ea typeface="Roboto"/>
                        <a:cs typeface="Roboto"/>
                        <a:sym typeface="Roboto"/>
                      </a:endParaRPr>
                    </a:p>
                    <a:p>
                      <a:pPr marL="0" lvl="0" indent="0" algn="l" rtl="0">
                        <a:spcBef>
                          <a:spcPts val="0"/>
                        </a:spcBef>
                        <a:spcAft>
                          <a:spcPts val="0"/>
                        </a:spcAft>
                        <a:buNone/>
                      </a:pPr>
                      <a:r>
                        <a:rPr lang="de-DE" sz="700" dirty="0">
                          <a:solidFill>
                            <a:srgbClr val="434343"/>
                          </a:solidFill>
                          <a:latin typeface="Roboto"/>
                          <a:ea typeface="Roboto"/>
                          <a:cs typeface="Roboto"/>
                          <a:sym typeface="Roboto"/>
                        </a:rPr>
                        <a:t>        Soziale Kompetenz</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um die Entwicklung von maßgeschneiderten Taktiken 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Sind Kunden, Mitarbeiter, Partner, Lieferanten und Gemeinschaften so organisiert und vernetzt, dass eine erfolgreiche Änderung unterstützt wird?</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82" name="Google Shape;2082;p262"/>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83" name="Google Shape;2083;p262"/>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84" name="Google Shape;2084;p262"/>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085" name="Google Shape;2085;p262"/>
          <p:cNvSpPr txBox="1"/>
          <p:nvPr/>
        </p:nvSpPr>
        <p:spPr>
          <a:xfrm>
            <a:off x="1086549" y="646518"/>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Ecosystem (Ökosystem)</a:t>
            </a:r>
          </a:p>
        </p:txBody>
      </p:sp>
      <p:grpSp>
        <p:nvGrpSpPr>
          <p:cNvPr id="2086" name="Google Shape;2086;p262"/>
          <p:cNvGrpSpPr/>
          <p:nvPr/>
        </p:nvGrpSpPr>
        <p:grpSpPr>
          <a:xfrm>
            <a:off x="1582881" y="3329485"/>
            <a:ext cx="134093" cy="169556"/>
            <a:chOff x="9983846" y="5539482"/>
            <a:chExt cx="521761" cy="659493"/>
          </a:xfrm>
        </p:grpSpPr>
        <p:sp>
          <p:nvSpPr>
            <p:cNvPr id="2087" name="Google Shape;2087;p262"/>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88" name="Google Shape;2088;p262"/>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89" name="Google Shape;2089;p262"/>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090" name="Google Shape;2090;p262"/>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091" name="Google Shape;2091;p262"/>
          <p:cNvSpPr/>
          <p:nvPr/>
        </p:nvSpPr>
        <p:spPr>
          <a:xfrm>
            <a:off x="1589338" y="3143694"/>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092" name="Google Shape;2092;p262"/>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Durchführen der Bewertung der Auswirkungen und Hindernisse einer Änderung</a:t>
            </a:r>
          </a:p>
        </p:txBody>
      </p:sp>
      <p:sp>
        <p:nvSpPr>
          <p:cNvPr id="2093" name="Google Shape;2093;p262"/>
          <p:cNvSpPr txBox="1">
            <a:spLocks noGrp="1"/>
          </p:cNvSpPr>
          <p:nvPr>
            <p:ph type="title"/>
          </p:nvPr>
        </p:nvSpPr>
        <p:spPr>
          <a:xfrm>
            <a:off x="3157250" y="11185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lnSpc>
                <a:spcPct val="115000"/>
              </a:lnSpc>
              <a:spcBef>
                <a:spcPts val="500"/>
              </a:spcBef>
              <a:spcAft>
                <a:spcPts val="0"/>
              </a:spcAft>
              <a:buNone/>
            </a:pPr>
            <a:r>
              <a:rPr lang="de-DE" sz="900" dirty="0">
                <a:latin typeface="Roboto"/>
                <a:ea typeface="Roboto"/>
                <a:cs typeface="Roboto"/>
                <a:sym typeface="Roboto"/>
              </a:rPr>
              <a:t>Bei der Bewertung der Auswirkungen von Änderungen geht es darum, die wichtigsten Bereiche mit Auswirkungen zu identifizieren, </a:t>
            </a:r>
            <a:br>
              <a:rPr lang="de-DE" sz="900" dirty="0">
                <a:latin typeface="Roboto"/>
                <a:ea typeface="Roboto"/>
                <a:cs typeface="Roboto"/>
                <a:sym typeface="Roboto"/>
              </a:rPr>
            </a:br>
            <a:r>
              <a:rPr lang="de-DE" sz="900" dirty="0">
                <a:latin typeface="Roboto"/>
                <a:ea typeface="Roboto"/>
                <a:cs typeface="Roboto"/>
                <a:sym typeface="Roboto"/>
              </a:rPr>
              <a:t>das relative Ausmaß der jeweiligen Auswirkungen zu bestimmen und gezielte Maßnahmen für die Änderungsverwaltung zu entwickeln, um die Organisation proaktiv für eine erfolgreiche Einführung der neuen Technologie oder Arbeitsweise vorzubereiten.</a:t>
            </a:r>
          </a:p>
          <a:p>
            <a:pPr marL="0" lvl="0" indent="0" algn="l" rtl="0">
              <a:spcBef>
                <a:spcPts val="600"/>
              </a:spcBef>
              <a:spcAft>
                <a:spcPts val="0"/>
              </a:spcAft>
              <a:buNone/>
            </a:pPr>
            <a:r>
              <a:rPr lang="de-DE" sz="1200" b="1" dirty="0">
                <a:latin typeface="Roboto"/>
                <a:ea typeface="Roboto"/>
                <a:cs typeface="Roboto"/>
                <a:sym typeface="Roboto"/>
              </a:rPr>
              <a:t>Angestrebte Ergebnisse</a:t>
            </a:r>
          </a:p>
          <a:p>
            <a:pPr marL="457200" lvl="0" indent="-292100" algn="l" rtl="0">
              <a:spcBef>
                <a:spcPts val="1000"/>
              </a:spcBef>
              <a:spcAft>
                <a:spcPts val="0"/>
              </a:spcAft>
              <a:buSzPts val="1000"/>
              <a:buFont typeface="Roboto"/>
              <a:buChar char="●"/>
            </a:pPr>
            <a:r>
              <a:rPr lang="de-DE" sz="900" dirty="0">
                <a:latin typeface="Roboto"/>
                <a:ea typeface="Roboto"/>
                <a:cs typeface="Roboto"/>
                <a:sym typeface="Roboto"/>
              </a:rPr>
              <a:t>Entwicklung von Abhilfestrategien, </a:t>
            </a:r>
            <a:br>
              <a:rPr lang="de-DE" sz="900" dirty="0">
                <a:latin typeface="Roboto"/>
                <a:ea typeface="Roboto"/>
                <a:cs typeface="Roboto"/>
                <a:sym typeface="Roboto"/>
              </a:rPr>
            </a:br>
            <a:r>
              <a:rPr lang="de-DE" sz="900" dirty="0">
                <a:latin typeface="Roboto"/>
                <a:ea typeface="Roboto"/>
                <a:cs typeface="Roboto"/>
                <a:sym typeface="Roboto"/>
              </a:rPr>
              <a:t>um möglichen Problemen in den identifizierten Bereichen mit Auswirkungen proaktiv zu begegnen</a:t>
            </a:r>
          </a:p>
          <a:p>
            <a:pPr marL="457200" lvl="0" indent="-292100" algn="l" rtl="0">
              <a:spcBef>
                <a:spcPts val="1000"/>
              </a:spcBef>
              <a:spcAft>
                <a:spcPts val="0"/>
              </a:spcAft>
              <a:buSzPts val="1000"/>
              <a:buFont typeface="Roboto"/>
              <a:buChar char="●"/>
            </a:pPr>
            <a:r>
              <a:rPr lang="de-DE" sz="900" dirty="0">
                <a:latin typeface="Roboto"/>
                <a:ea typeface="Roboto"/>
                <a:cs typeface="Roboto"/>
                <a:sym typeface="Roboto"/>
              </a:rPr>
              <a:t>↑ Verständnis für die Änderung</a:t>
            </a:r>
          </a:p>
          <a:p>
            <a:pPr marL="0" lvl="0" indent="0" algn="l" rtl="0">
              <a:spcBef>
                <a:spcPts val="1000"/>
              </a:spcBef>
              <a:spcAft>
                <a:spcPts val="0"/>
              </a:spcAft>
              <a:buNone/>
            </a:pPr>
            <a:endParaRPr sz="900" dirty="0">
              <a:solidFill>
                <a:srgbClr val="4D4D4D"/>
              </a:solidFill>
              <a:latin typeface="Roboto"/>
              <a:ea typeface="Roboto"/>
              <a:cs typeface="Roboto"/>
              <a:sym typeface="Roboto"/>
            </a:endParaRPr>
          </a:p>
          <a:p>
            <a:pPr marL="0" lvl="0" indent="0" algn="l" rtl="0">
              <a:spcBef>
                <a:spcPts val="1000"/>
              </a:spcBef>
              <a:spcAft>
                <a:spcPts val="0"/>
              </a:spcAft>
              <a:buNone/>
            </a:pPr>
            <a:endParaRPr sz="900" dirty="0">
              <a:latin typeface="Roboto"/>
              <a:ea typeface="Roboto"/>
              <a:cs typeface="Roboto"/>
              <a:sym typeface="Roboto"/>
            </a:endParaRPr>
          </a:p>
          <a:p>
            <a:pPr marL="342900" lvl="0" indent="0" algn="l" rtl="0">
              <a:spcBef>
                <a:spcPts val="1000"/>
              </a:spcBef>
              <a:spcAft>
                <a:spcPts val="0"/>
              </a:spcAft>
              <a:buNone/>
            </a:pPr>
            <a:endParaRPr sz="9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094" name="Google Shape;2094;p262"/>
          <p:cNvSpPr txBox="1">
            <a:spLocks noGrp="1"/>
          </p:cNvSpPr>
          <p:nvPr>
            <p:ph type="title"/>
          </p:nvPr>
        </p:nvSpPr>
        <p:spPr>
          <a:xfrm>
            <a:off x="5977500" y="11547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latin typeface="Roboto"/>
                <a:ea typeface="Roboto"/>
                <a:cs typeface="Roboto"/>
                <a:sym typeface="Roboto"/>
              </a:rPr>
              <a:t>Ausführung</a:t>
            </a:r>
          </a:p>
          <a:p>
            <a:pPr marL="342900" lvl="0" indent="-228600" algn="l" rtl="0">
              <a:spcBef>
                <a:spcPts val="500"/>
              </a:spcBef>
              <a:spcAft>
                <a:spcPts val="0"/>
              </a:spcAft>
              <a:buSzPts val="1000"/>
              <a:buChar char="●"/>
            </a:pPr>
            <a:r>
              <a:rPr lang="de-DE" sz="900" b="1" dirty="0">
                <a:latin typeface="Roboto"/>
                <a:ea typeface="Roboto"/>
                <a:cs typeface="Roboto"/>
                <a:sym typeface="Roboto"/>
              </a:rPr>
              <a:t>Planen:</a:t>
            </a:r>
            <a:r>
              <a:rPr lang="de-DE" sz="900" dirty="0">
                <a:latin typeface="Roboto"/>
                <a:ea typeface="Roboto"/>
                <a:cs typeface="Roboto"/>
                <a:sym typeface="Roboto"/>
              </a:rPr>
              <a:t> Vergleichen Sie die aktuellen Prozesse und Arbeitsweisen mit den zukünftigen Prozessen. Dokumentieren Sie wesentliche Abweichungen in der Vorlage für die Bewertung der Auswirkungen der Änderung.</a:t>
            </a:r>
          </a:p>
          <a:p>
            <a:pPr marL="342900" lvl="0" indent="-228600" algn="l" rtl="0">
              <a:spcBef>
                <a:spcPts val="500"/>
              </a:spcBef>
              <a:spcAft>
                <a:spcPts val="0"/>
              </a:spcAft>
              <a:buSzPts val="1000"/>
              <a:buChar char="●"/>
            </a:pPr>
            <a:r>
              <a:rPr lang="de-DE" sz="900" b="1" dirty="0">
                <a:latin typeface="Roboto"/>
                <a:ea typeface="Roboto"/>
                <a:cs typeface="Roboto"/>
                <a:sym typeface="Roboto"/>
              </a:rPr>
              <a:t>Bewerten:</a:t>
            </a:r>
            <a:r>
              <a:rPr lang="de-DE" sz="900" dirty="0">
                <a:latin typeface="Roboto"/>
                <a:ea typeface="Roboto"/>
                <a:cs typeface="Roboto"/>
                <a:sym typeface="Roboto"/>
              </a:rPr>
              <a:t> Holen Sie sich hilfreiche Informationen von wichtigen Fachexperten (in persönlichen Gesprächen oder bei Arbeitstreffen zur Bewertung der Auswirkungen der Änderung), um die Bewertung zu verfeinern.</a:t>
            </a:r>
          </a:p>
          <a:p>
            <a:pPr marL="342900" lvl="0" indent="-228600" algn="l" rtl="0">
              <a:spcBef>
                <a:spcPts val="500"/>
              </a:spcBef>
              <a:spcAft>
                <a:spcPts val="0"/>
              </a:spcAft>
              <a:buSzPts val="1000"/>
              <a:buChar char="●"/>
            </a:pPr>
            <a:r>
              <a:rPr lang="de-DE" sz="900" b="1" dirty="0">
                <a:latin typeface="Roboto"/>
                <a:ea typeface="Roboto"/>
                <a:cs typeface="Roboto"/>
                <a:sym typeface="Roboto"/>
              </a:rPr>
              <a:t>Dokumentieren:</a:t>
            </a:r>
            <a:r>
              <a:rPr lang="de-DE" sz="900" dirty="0">
                <a:latin typeface="Roboto"/>
                <a:ea typeface="Roboto"/>
                <a:cs typeface="Roboto"/>
                <a:sym typeface="Roboto"/>
              </a:rPr>
              <a:t> Fassen Sie die wichtigsten Ergebnisse der Bewertung zusammen und informieren Sie über diese.</a:t>
            </a:r>
          </a:p>
          <a:p>
            <a:pPr marL="342900" lvl="0" indent="-228600" algn="l" rtl="0">
              <a:spcBef>
                <a:spcPts val="500"/>
              </a:spcBef>
              <a:spcAft>
                <a:spcPts val="0"/>
              </a:spcAft>
              <a:buSzPts val="1000"/>
              <a:buChar char="●"/>
            </a:pPr>
            <a:r>
              <a:rPr lang="de-DE" sz="900" b="1" dirty="0">
                <a:latin typeface="Roboto"/>
                <a:ea typeface="Roboto"/>
                <a:cs typeface="Roboto"/>
                <a:sym typeface="Roboto"/>
              </a:rPr>
              <a:t>Maßnahmen ergreifen:</a:t>
            </a:r>
            <a:r>
              <a:rPr lang="de-DE" sz="900" dirty="0">
                <a:latin typeface="Roboto"/>
                <a:ea typeface="Roboto"/>
                <a:cs typeface="Roboto"/>
                <a:sym typeface="Roboto"/>
              </a:rPr>
              <a:t> Entwickeln Sie gemeinsam mit Fachexperten und Führungskräften Aktionspläne bzw. Maßnahmen für die Änderungsverwaltung. </a:t>
            </a:r>
          </a:p>
          <a:p>
            <a:pPr marL="0" lvl="0" indent="0" algn="l" rtl="0">
              <a:spcBef>
                <a:spcPts val="500"/>
              </a:spcBef>
              <a:spcAft>
                <a:spcPts val="200"/>
              </a:spcAft>
              <a:buNone/>
            </a:pPr>
            <a:endParaRPr sz="1000" dirty="0">
              <a:latin typeface="Roboto"/>
              <a:ea typeface="Roboto"/>
              <a:cs typeface="Roboto"/>
              <a:sym typeface="Roboto"/>
            </a:endParaRPr>
          </a:p>
        </p:txBody>
      </p:sp>
      <p:graphicFrame>
        <p:nvGraphicFramePr>
          <p:cNvPr id="2095" name="Google Shape;2095;p262"/>
          <p:cNvGraphicFramePr/>
          <p:nvPr>
            <p:extLst>
              <p:ext uri="{D42A27DB-BD31-4B8C-83A1-F6EECF244321}">
                <p14:modId xmlns:p14="http://schemas.microsoft.com/office/powerpoint/2010/main" val="4060865480"/>
              </p:ext>
            </p:extLst>
          </p:nvPr>
        </p:nvGraphicFramePr>
        <p:xfrm>
          <a:off x="3106192" y="424376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de-DE" sz="1200" dirty="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2100" algn="l" rtl="0">
                        <a:spcBef>
                          <a:spcPts val="0"/>
                        </a:spcBef>
                        <a:spcAft>
                          <a:spcPts val="200"/>
                        </a:spcAft>
                        <a:buSzPts val="1000"/>
                        <a:buFont typeface="Roboto"/>
                        <a:buChar char="●"/>
                      </a:pPr>
                      <a:r>
                        <a:rPr lang="de-DE" sz="900" u="sng" dirty="0">
                          <a:solidFill>
                            <a:schemeClr val="hlink"/>
                          </a:solidFill>
                          <a:latin typeface="Roboto"/>
                          <a:ea typeface="Roboto"/>
                          <a:cs typeface="Roboto"/>
                          <a:sym typeface="Roboto"/>
                          <a:hlinkClick r:id="rId4"/>
                        </a:rPr>
                        <a:t>Vorlage für die Bewertung der Auswirkungen und Hindernisse einer Änderung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99"/>
        <p:cNvGrpSpPr/>
        <p:nvPr/>
      </p:nvGrpSpPr>
      <p:grpSpPr>
        <a:xfrm>
          <a:off x="0" y="0"/>
          <a:ext cx="0" cy="0"/>
          <a:chOff x="0" y="0"/>
          <a:chExt cx="0" cy="0"/>
        </a:xfrm>
      </p:grpSpPr>
      <p:sp>
        <p:nvSpPr>
          <p:cNvPr id="2100" name="Google Shape;2100;p263"/>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01" name="Google Shape;2101;p263"/>
          <p:cNvGraphicFramePr/>
          <p:nvPr>
            <p:extLst>
              <p:ext uri="{D42A27DB-BD31-4B8C-83A1-F6EECF244321}">
                <p14:modId xmlns:p14="http://schemas.microsoft.com/office/powerpoint/2010/main" val="2285778056"/>
              </p:ext>
            </p:extLst>
          </p:nvPr>
        </p:nvGraphicFramePr>
        <p:xfrm>
          <a:off x="192731" y="1367798"/>
          <a:ext cx="2762475" cy="3687960"/>
        </p:xfrm>
        <a:graphic>
          <a:graphicData uri="http://schemas.openxmlformats.org/drawingml/2006/table">
            <a:tbl>
              <a:tblPr>
                <a:noFill/>
                <a:tableStyleId>{45470F37-8B12-47F0-81BC-2B07CDDA16E9}</a:tableStyleId>
              </a:tblPr>
              <a:tblGrid>
                <a:gridCol w="1302114">
                  <a:extLst>
                    <a:ext uri="{9D8B030D-6E8A-4147-A177-3AD203B41FA5}">
                      <a16:colId xmlns:a16="http://schemas.microsoft.com/office/drawing/2014/main" val="20000"/>
                    </a:ext>
                  </a:extLst>
                </a:gridCol>
                <a:gridCol w="1460361">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Die Gesamtheit aller mit dem Unternehmen verbundenen Menschen, d. h. Kunden, Mitarbeiter, Partner, Zulieferer und Gemeinschaften.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Beziehungen innerhalb und zwischen diesen Gruppen beeinflussen die Art und Weise, wie Menschen in der Organisation denken, handeln und ihre Arbeit erledigen.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t>
                      </a:r>
                      <a:br>
                        <a:rPr lang="de-DE" sz="700" i="1" dirty="0">
                          <a:solidFill>
                            <a:srgbClr val="434343"/>
                          </a:solidFill>
                          <a:latin typeface="Roboto"/>
                          <a:ea typeface="Roboto"/>
                          <a:cs typeface="Roboto"/>
                          <a:sym typeface="Roboto"/>
                        </a:rPr>
                      </a:br>
                      <a:r>
                        <a:rPr lang="de-DE" sz="700" i="1" dirty="0">
                          <a:solidFill>
                            <a:srgbClr val="434343"/>
                          </a:solidFill>
                          <a:latin typeface="Roboto"/>
                          <a:ea typeface="Roboto"/>
                          <a:cs typeface="Roboto"/>
                          <a:sym typeface="Roboto"/>
                        </a:rPr>
                        <a:t>auf Handlungen/</a:t>
                      </a:r>
                      <a:br>
                        <a:rPr lang="de-DE" sz="700" i="1" dirty="0">
                          <a:solidFill>
                            <a:srgbClr val="434343"/>
                          </a:solidFill>
                          <a:latin typeface="Roboto"/>
                          <a:ea typeface="Roboto"/>
                          <a:cs typeface="Roboto"/>
                          <a:sym typeface="Roboto"/>
                        </a:rPr>
                      </a:br>
                      <a:r>
                        <a:rPr lang="de-DE" sz="700" i="1" dirty="0">
                          <a:solidFill>
                            <a:srgbClr val="434343"/>
                          </a:solidFill>
                          <a:latin typeface="Roboto"/>
                          <a:ea typeface="Roboto"/>
                          <a:cs typeface="Roboto"/>
                          <a:sym typeface="Roboto"/>
                        </a:rPr>
                        <a:t>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        Soziale Motivation</a:t>
                      </a:r>
                    </a:p>
                    <a:p>
                      <a:pPr marL="0" lvl="0" indent="0" algn="l" rtl="0">
                        <a:spcBef>
                          <a:spcPts val="0"/>
                        </a:spcBef>
                        <a:spcAft>
                          <a:spcPts val="0"/>
                        </a:spcAft>
                        <a:buNone/>
                      </a:pPr>
                      <a:endParaRPr sz="700">
                        <a:solidFill>
                          <a:srgbClr val="434343"/>
                        </a:solidFill>
                        <a:latin typeface="Roboto"/>
                        <a:ea typeface="Roboto"/>
                        <a:cs typeface="Roboto"/>
                        <a:sym typeface="Roboto"/>
                      </a:endParaRPr>
                    </a:p>
                    <a:p>
                      <a:pPr marL="0" lvl="0" indent="0" algn="l" rtl="0">
                        <a:spcBef>
                          <a:spcPts val="0"/>
                        </a:spcBef>
                        <a:spcAft>
                          <a:spcPts val="0"/>
                        </a:spcAft>
                        <a:buNone/>
                      </a:pPr>
                      <a:r>
                        <a:rPr lang="de-DE" sz="700">
                          <a:solidFill>
                            <a:srgbClr val="434343"/>
                          </a:solidFill>
                          <a:latin typeface="Roboto"/>
                          <a:ea typeface="Roboto"/>
                          <a:cs typeface="Roboto"/>
                          <a:sym typeface="Roboto"/>
                        </a:rPr>
                        <a:t>        Soziale Kompetenz</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um die Entwicklung von maßgeschneiderten Taktiken 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Sind Kunden, Mitarbeiter, Partner, Lieferanten und Gemeinschaften so organisiert und vernetzt, dass eine erfolgreiche Änderung unterstützt wird?</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02" name="Google Shape;2102;p263"/>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03" name="Google Shape;2103;p263"/>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04" name="Google Shape;2104;p263"/>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05" name="Google Shape;2105;p263"/>
          <p:cNvSpPr txBox="1"/>
          <p:nvPr/>
        </p:nvSpPr>
        <p:spPr>
          <a:xfrm>
            <a:off x="1118353" y="643937"/>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Ecosystem (Ökosystem)</a:t>
            </a:r>
          </a:p>
        </p:txBody>
      </p:sp>
      <p:grpSp>
        <p:nvGrpSpPr>
          <p:cNvPr id="2106" name="Google Shape;2106;p263"/>
          <p:cNvGrpSpPr/>
          <p:nvPr/>
        </p:nvGrpSpPr>
        <p:grpSpPr>
          <a:xfrm>
            <a:off x="1582881" y="3377191"/>
            <a:ext cx="134093" cy="169556"/>
            <a:chOff x="9983846" y="5539482"/>
            <a:chExt cx="521761" cy="659493"/>
          </a:xfrm>
        </p:grpSpPr>
        <p:sp>
          <p:nvSpPr>
            <p:cNvPr id="2107" name="Google Shape;2107;p263"/>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8" name="Google Shape;2108;p263"/>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9" name="Google Shape;2109;p263"/>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10" name="Google Shape;2110;p263"/>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11" name="Google Shape;2111;p263"/>
          <p:cNvSpPr/>
          <p:nvPr/>
        </p:nvSpPr>
        <p:spPr>
          <a:xfrm>
            <a:off x="1589338" y="3183449"/>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12" name="Google Shape;2112;p263"/>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Erstellen eines Plans zum Engagement von Beteiligten</a:t>
            </a:r>
          </a:p>
        </p:txBody>
      </p:sp>
      <p:sp>
        <p:nvSpPr>
          <p:cNvPr id="2113" name="Google Shape;2113;p263"/>
          <p:cNvSpPr txBox="1">
            <a:spLocks noGrp="1"/>
          </p:cNvSpPr>
          <p:nvPr>
            <p:ph type="title"/>
          </p:nvPr>
        </p:nvSpPr>
        <p:spPr>
          <a:xfrm>
            <a:off x="3093950" y="1362499"/>
            <a:ext cx="2762400" cy="3672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spcBef>
                <a:spcPts val="500"/>
              </a:spcBef>
              <a:spcAft>
                <a:spcPts val="0"/>
              </a:spcAft>
              <a:buClr>
                <a:srgbClr val="5F7800"/>
              </a:buClr>
              <a:buSzPts val="1600"/>
              <a:buFont typeface="Proxima Nova"/>
              <a:buNone/>
            </a:pPr>
            <a:r>
              <a:rPr lang="de-DE" sz="900" dirty="0">
                <a:latin typeface="Roboto"/>
                <a:ea typeface="Roboto"/>
                <a:cs typeface="Roboto"/>
                <a:sym typeface="Roboto"/>
              </a:rPr>
              <a:t>Eine effektive Strategie zum Engagement der Beteiligten schafft die Grundlage für eine erfolgreiche Umsetzung, da die wichtigsten Beteiligten frühzeitig in den Prozess einbezogen werden, um ein nachhaltiges Verständnis, Engagement und Unterstützung für die Umstellung auf die neue Technologie oder Arbeitsweise aufzubauen. </a:t>
            </a:r>
          </a:p>
          <a:p>
            <a:pPr marL="0" lvl="0" indent="0" algn="l" rtl="0">
              <a:spcBef>
                <a:spcPts val="600"/>
              </a:spcBef>
              <a:spcAft>
                <a:spcPts val="0"/>
              </a:spcAft>
              <a:buNone/>
            </a:pPr>
            <a:r>
              <a:rPr lang="de-DE" sz="1200" b="1" dirty="0">
                <a:latin typeface="Roboto"/>
                <a:ea typeface="Roboto"/>
                <a:cs typeface="Roboto"/>
                <a:sym typeface="Roboto"/>
              </a:rPr>
              <a:t>Angestrebte Ergebnisse</a:t>
            </a:r>
          </a:p>
          <a:p>
            <a:pPr marL="342900" lvl="0" indent="-228600" algn="l" rtl="0">
              <a:spcBef>
                <a:spcPts val="1000"/>
              </a:spcBef>
              <a:spcAft>
                <a:spcPts val="0"/>
              </a:spcAft>
              <a:buSzPts val="1000"/>
              <a:buFont typeface="Roboto"/>
              <a:buChar char="●"/>
            </a:pPr>
            <a:r>
              <a:rPr lang="de-DE" sz="900" dirty="0">
                <a:latin typeface="Roboto"/>
                <a:ea typeface="Roboto"/>
                <a:cs typeface="Roboto"/>
                <a:sym typeface="Roboto"/>
              </a:rPr>
              <a:t>Einrichtung der neuen Technologie für </a:t>
            </a:r>
            <a:br>
              <a:rPr lang="de-DE" sz="900" dirty="0">
                <a:latin typeface="Roboto"/>
                <a:ea typeface="Roboto"/>
                <a:cs typeface="Roboto"/>
                <a:sym typeface="Roboto"/>
              </a:rPr>
            </a:br>
            <a:r>
              <a:rPr lang="de-DE" sz="900" dirty="0">
                <a:latin typeface="Roboto"/>
                <a:ea typeface="Roboto"/>
                <a:cs typeface="Roboto"/>
                <a:sym typeface="Roboto"/>
              </a:rPr>
              <a:t>die richtigen Personen</a:t>
            </a:r>
          </a:p>
          <a:p>
            <a:pPr marL="342900" lvl="0" indent="-228600" algn="l" rtl="0">
              <a:spcBef>
                <a:spcPts val="600"/>
              </a:spcBef>
              <a:spcAft>
                <a:spcPts val="0"/>
              </a:spcAft>
              <a:buSzPts val="1000"/>
              <a:buFont typeface="Roboto"/>
              <a:buChar char="●"/>
            </a:pPr>
            <a:r>
              <a:rPr lang="de-DE" sz="900" dirty="0">
                <a:latin typeface="Roboto"/>
                <a:ea typeface="Roboto"/>
                <a:cs typeface="Roboto"/>
                <a:sym typeface="Roboto"/>
              </a:rPr>
              <a:t>Planung des Engagements wichtiger Beteiligter</a:t>
            </a:r>
          </a:p>
          <a:p>
            <a:pPr marL="342900" lvl="0" indent="-228600" algn="l" rtl="0">
              <a:spcBef>
                <a:spcPts val="600"/>
              </a:spcBef>
              <a:spcAft>
                <a:spcPts val="0"/>
              </a:spcAft>
              <a:buSzPts val="1000"/>
              <a:buFont typeface="Roboto"/>
              <a:buChar char="●"/>
            </a:pPr>
            <a:r>
              <a:rPr lang="de-DE" sz="900" dirty="0">
                <a:latin typeface="Roboto"/>
                <a:ea typeface="Roboto"/>
                <a:cs typeface="Roboto"/>
                <a:sym typeface="Roboto"/>
              </a:rPr>
              <a:t>↑ Akzeptanz vom Tag der Live-Schaltung an</a:t>
            </a:r>
          </a:p>
          <a:p>
            <a:pPr marL="342900" lvl="0" indent="-228600" algn="l" rtl="0">
              <a:spcBef>
                <a:spcPts val="600"/>
              </a:spcBef>
              <a:spcAft>
                <a:spcPts val="0"/>
              </a:spcAft>
              <a:buSzPts val="1000"/>
              <a:buFont typeface="Roboto"/>
              <a:buChar char="●"/>
            </a:pPr>
            <a:r>
              <a:rPr lang="de-DE" sz="900" dirty="0">
                <a:latin typeface="Roboto"/>
                <a:ea typeface="Roboto"/>
                <a:cs typeface="Roboto"/>
                <a:sym typeface="Roboto"/>
              </a:rPr>
              <a:t>Unterstützung beim Aufbau zeitgerechter und relevanter Kommunikation mit betroffenen Einzelpersonen und Gruppen</a:t>
            </a:r>
          </a:p>
          <a:p>
            <a:pPr marL="0" lvl="0" indent="0" algn="l" rtl="0">
              <a:spcBef>
                <a:spcPts val="0"/>
              </a:spcBef>
              <a:spcAft>
                <a:spcPts val="200"/>
              </a:spcAft>
              <a:buNone/>
            </a:pPr>
            <a:endParaRPr sz="1000" dirty="0">
              <a:latin typeface="Roboto"/>
              <a:ea typeface="Roboto"/>
              <a:cs typeface="Roboto"/>
              <a:sym typeface="Roboto"/>
            </a:endParaRPr>
          </a:p>
        </p:txBody>
      </p:sp>
      <p:sp>
        <p:nvSpPr>
          <p:cNvPr id="2114" name="Google Shape;2114;p263"/>
          <p:cNvSpPr txBox="1">
            <a:spLocks noGrp="1"/>
          </p:cNvSpPr>
          <p:nvPr>
            <p:ph type="title"/>
          </p:nvPr>
        </p:nvSpPr>
        <p:spPr>
          <a:xfrm>
            <a:off x="5977500" y="1367800"/>
            <a:ext cx="3060000" cy="2445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latin typeface="Roboto"/>
                <a:ea typeface="Roboto"/>
                <a:cs typeface="Roboto"/>
                <a:sym typeface="Roboto"/>
              </a:rPr>
              <a:t>Ausführung</a:t>
            </a:r>
          </a:p>
          <a:p>
            <a:pPr marL="457200" lvl="0" indent="-292100" algn="l" rtl="0">
              <a:lnSpc>
                <a:spcPct val="100000"/>
              </a:lnSpc>
              <a:spcBef>
                <a:spcPts val="500"/>
              </a:spcBef>
              <a:spcAft>
                <a:spcPts val="0"/>
              </a:spcAft>
              <a:buSzPts val="1000"/>
              <a:buFont typeface="Roboto"/>
              <a:buChar char="●"/>
            </a:pPr>
            <a:r>
              <a:rPr lang="de-DE" sz="900" b="1" dirty="0">
                <a:latin typeface="Roboto"/>
                <a:ea typeface="Roboto"/>
                <a:cs typeface="Roboto"/>
                <a:sym typeface="Roboto"/>
              </a:rPr>
              <a:t>Identifizieren </a:t>
            </a:r>
            <a:r>
              <a:rPr lang="de-DE" sz="900" dirty="0">
                <a:latin typeface="Roboto"/>
                <a:ea typeface="Roboto"/>
                <a:cs typeface="Roboto"/>
                <a:sym typeface="Roboto"/>
              </a:rPr>
              <a:t>Sie wichtige Beteiligte und betroffene Einzelpersonen und Gruppen.</a:t>
            </a:r>
          </a:p>
          <a:p>
            <a:pPr marL="457200" lvl="0" indent="-292100" algn="l" rtl="0">
              <a:lnSpc>
                <a:spcPct val="100000"/>
              </a:lnSpc>
              <a:spcBef>
                <a:spcPts val="1000"/>
              </a:spcBef>
              <a:spcAft>
                <a:spcPts val="0"/>
              </a:spcAft>
              <a:buSzPts val="1000"/>
              <a:buFont typeface="Roboto"/>
              <a:buChar char="●"/>
            </a:pPr>
            <a:r>
              <a:rPr lang="de-DE" sz="900" b="1" dirty="0">
                <a:latin typeface="Roboto"/>
                <a:ea typeface="Roboto"/>
                <a:cs typeface="Roboto"/>
                <a:sym typeface="Roboto"/>
              </a:rPr>
              <a:t>Führen </a:t>
            </a:r>
            <a:r>
              <a:rPr lang="de-DE" sz="900" dirty="0">
                <a:latin typeface="Roboto"/>
                <a:ea typeface="Roboto"/>
                <a:cs typeface="Roboto"/>
                <a:sym typeface="Roboto"/>
              </a:rPr>
              <a:t>Sie eine Analyse der Beteiligten durch und verwenden Sie hierfür die </a:t>
            </a:r>
            <a:r>
              <a:rPr lang="de-DE" sz="900" u="sng" dirty="0">
                <a:solidFill>
                  <a:schemeClr val="hlink"/>
                </a:solidFill>
                <a:latin typeface="Roboto"/>
                <a:ea typeface="Roboto"/>
                <a:cs typeface="Roboto"/>
                <a:sym typeface="Roboto"/>
                <a:hlinkClick r:id="rId4"/>
              </a:rPr>
              <a:t>Vorlage für die Strategie zum Engagement von Beteiligten</a:t>
            </a:r>
            <a:r>
              <a:rPr lang="de-DE" sz="900" dirty="0">
                <a:latin typeface="Roboto"/>
                <a:ea typeface="Roboto"/>
                <a:cs typeface="Roboto"/>
                <a:sym typeface="Roboto"/>
              </a:rPr>
              <a:t>. </a:t>
            </a:r>
          </a:p>
          <a:p>
            <a:pPr marL="457200" lvl="0" indent="-292100" algn="l" rtl="0">
              <a:lnSpc>
                <a:spcPct val="100000"/>
              </a:lnSpc>
              <a:spcBef>
                <a:spcPts val="1000"/>
              </a:spcBef>
              <a:spcAft>
                <a:spcPts val="0"/>
              </a:spcAft>
              <a:buSzPts val="1000"/>
              <a:buFont typeface="Roboto"/>
              <a:buChar char="●"/>
            </a:pPr>
            <a:r>
              <a:rPr lang="de-DE" sz="900" b="1" dirty="0">
                <a:latin typeface="Roboto"/>
                <a:ea typeface="Roboto"/>
                <a:cs typeface="Roboto"/>
                <a:sym typeface="Roboto"/>
              </a:rPr>
              <a:t>Entwickeln </a:t>
            </a:r>
            <a:r>
              <a:rPr lang="de-DE" sz="900" dirty="0">
                <a:latin typeface="Roboto"/>
                <a:ea typeface="Roboto"/>
                <a:cs typeface="Roboto"/>
                <a:sym typeface="Roboto"/>
              </a:rPr>
              <a:t>Sie einen Ansatz, um die wichtigsten Beteiligten während der Umstellung auf die neue Technologie auf dem Laufenden zu halten und einzubinden.</a:t>
            </a:r>
          </a:p>
          <a:p>
            <a:pPr marL="457200" lvl="0" indent="-292100" algn="l" rtl="0">
              <a:lnSpc>
                <a:spcPct val="100000"/>
              </a:lnSpc>
              <a:spcBef>
                <a:spcPts val="1000"/>
              </a:spcBef>
              <a:spcAft>
                <a:spcPts val="1000"/>
              </a:spcAft>
              <a:buSzPts val="1000"/>
              <a:buFont typeface="Roboto"/>
              <a:buChar char="●"/>
            </a:pPr>
            <a:r>
              <a:rPr lang="de-DE" sz="900" b="1" dirty="0">
                <a:latin typeface="Roboto"/>
                <a:ea typeface="Roboto"/>
                <a:cs typeface="Roboto"/>
                <a:sym typeface="Roboto"/>
              </a:rPr>
              <a:t>Verfolgen und überwachen</a:t>
            </a:r>
            <a:r>
              <a:rPr lang="de-DE" sz="900" dirty="0">
                <a:latin typeface="Roboto"/>
                <a:ea typeface="Roboto"/>
                <a:cs typeface="Roboto"/>
                <a:sym typeface="Roboto"/>
              </a:rPr>
              <a:t> Sie die Entwicklung des Engagements und definieren Sie hierfür </a:t>
            </a:r>
            <a:br>
              <a:rPr lang="de-DE" sz="900" dirty="0">
                <a:latin typeface="Roboto"/>
                <a:ea typeface="Roboto"/>
                <a:cs typeface="Roboto"/>
                <a:sym typeface="Roboto"/>
              </a:rPr>
            </a:br>
            <a:r>
              <a:rPr lang="de-DE" sz="900" dirty="0">
                <a:latin typeface="Roboto"/>
                <a:ea typeface="Roboto"/>
                <a:cs typeface="Roboto"/>
                <a:sym typeface="Roboto"/>
              </a:rPr>
              <a:t>die entsprechenden Kennzahlen für das Engagement der Beteiligten. </a:t>
            </a:r>
          </a:p>
        </p:txBody>
      </p:sp>
      <p:graphicFrame>
        <p:nvGraphicFramePr>
          <p:cNvPr id="2115" name="Google Shape;2115;p263"/>
          <p:cNvGraphicFramePr/>
          <p:nvPr>
            <p:extLst>
              <p:ext uri="{D42A27DB-BD31-4B8C-83A1-F6EECF244321}">
                <p14:modId xmlns:p14="http://schemas.microsoft.com/office/powerpoint/2010/main" val="1995591511"/>
              </p:ext>
            </p:extLst>
          </p:nvPr>
        </p:nvGraphicFramePr>
        <p:xfrm>
          <a:off x="5999692" y="4115044"/>
          <a:ext cx="3015600" cy="1057350"/>
        </p:xfrm>
        <a:graphic>
          <a:graphicData uri="http://schemas.openxmlformats.org/drawingml/2006/table">
            <a:tbl>
              <a:tblPr>
                <a:noFill/>
                <a:tableStyleId>{45470F37-8B12-47F0-81BC-2B07CDDA16E9}</a:tableStyleId>
              </a:tblPr>
              <a:tblGrid>
                <a:gridCol w="3015600">
                  <a:extLst>
                    <a:ext uri="{9D8B030D-6E8A-4147-A177-3AD203B41FA5}">
                      <a16:colId xmlns:a16="http://schemas.microsoft.com/office/drawing/2014/main" val="20000"/>
                    </a:ext>
                  </a:extLst>
                </a:gridCol>
              </a:tblGrid>
              <a:tr h="252300">
                <a:tc>
                  <a:txBody>
                    <a:bodyPr/>
                    <a:lstStyle/>
                    <a:p>
                      <a:pPr marL="0" lvl="0" indent="0" algn="l" rtl="0">
                        <a:spcBef>
                          <a:spcPts val="0"/>
                        </a:spcBef>
                        <a:spcAft>
                          <a:spcPts val="0"/>
                        </a:spcAft>
                        <a:buNone/>
                      </a:pPr>
                      <a:r>
                        <a:rPr lang="de-DE" sz="1200" dirty="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5050">
                <a:tc>
                  <a:txBody>
                    <a:bodyPr/>
                    <a:lstStyle/>
                    <a:p>
                      <a:pPr marL="285750" lvl="0" indent="-234950" algn="l" rtl="0">
                        <a:spcBef>
                          <a:spcPts val="600"/>
                        </a:spcBef>
                        <a:spcAft>
                          <a:spcPts val="600"/>
                        </a:spcAft>
                        <a:buSzPts val="1000"/>
                        <a:buFont typeface="Roboto"/>
                        <a:buChar char="●"/>
                      </a:pPr>
                      <a:r>
                        <a:rPr lang="de-DE" sz="900" u="sng" dirty="0">
                          <a:solidFill>
                            <a:schemeClr val="hlink"/>
                          </a:solidFill>
                          <a:latin typeface="Roboto"/>
                          <a:ea typeface="Roboto"/>
                          <a:cs typeface="Roboto"/>
                          <a:sym typeface="Roboto"/>
                          <a:hlinkClick r:id="rId4"/>
                        </a:rPr>
                        <a:t>Vorlage für die Strategie zum Engagement von Beteiligten</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0"/>
        <p:cNvGrpSpPr/>
        <p:nvPr/>
      </p:nvGrpSpPr>
      <p:grpSpPr>
        <a:xfrm>
          <a:off x="0" y="0"/>
          <a:ext cx="0" cy="0"/>
          <a:chOff x="0" y="0"/>
          <a:chExt cx="0" cy="0"/>
        </a:xfrm>
      </p:grpSpPr>
      <p:sp>
        <p:nvSpPr>
          <p:cNvPr id="2141" name="Google Shape;2141;p265"/>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42" name="Google Shape;2142;p265"/>
          <p:cNvGraphicFramePr/>
          <p:nvPr>
            <p:extLst>
              <p:ext uri="{D42A27DB-BD31-4B8C-83A1-F6EECF244321}">
                <p14:modId xmlns:p14="http://schemas.microsoft.com/office/powerpoint/2010/main" val="3638232"/>
              </p:ext>
            </p:extLst>
          </p:nvPr>
        </p:nvGraphicFramePr>
        <p:xfrm>
          <a:off x="192731" y="1367798"/>
          <a:ext cx="2762475" cy="3642240"/>
        </p:xfrm>
        <a:graphic>
          <a:graphicData uri="http://schemas.openxmlformats.org/drawingml/2006/table">
            <a:tbl>
              <a:tblPr>
                <a:noFill/>
                <a:tableStyleId>{45470F37-8B12-47F0-81BC-2B07CDDA16E9}</a:tableStyleId>
              </a:tblPr>
              <a:tblGrid>
                <a:gridCol w="1325968">
                  <a:extLst>
                    <a:ext uri="{9D8B030D-6E8A-4147-A177-3AD203B41FA5}">
                      <a16:colId xmlns:a16="http://schemas.microsoft.com/office/drawing/2014/main" val="20000"/>
                    </a:ext>
                  </a:extLst>
                </a:gridCol>
                <a:gridCol w="1436507">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Die Gesamtheit aller mit dem Unternehmen verbundenen Menschen, d. h. Kunden, Mitarbeiter, Partner, Zulieferer und Gemeinschaften.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Beziehungen innerhalb und zwischen diesen Gruppen beeinflussen die Art und Weise, wie Menschen in der Organisation denken, handeln und ihre Arbeit erledigen.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t>
                      </a:r>
                      <a:br>
                        <a:rPr lang="de-DE" sz="700" i="1" dirty="0">
                          <a:solidFill>
                            <a:srgbClr val="434343"/>
                          </a:solidFill>
                          <a:latin typeface="Roboto"/>
                          <a:ea typeface="Roboto"/>
                          <a:cs typeface="Roboto"/>
                          <a:sym typeface="Roboto"/>
                        </a:rPr>
                      </a:br>
                      <a:r>
                        <a:rPr lang="de-DE" sz="700" i="1" dirty="0">
                          <a:solidFill>
                            <a:srgbClr val="434343"/>
                          </a:solidFill>
                          <a:latin typeface="Roboto"/>
                          <a:ea typeface="Roboto"/>
                          <a:cs typeface="Roboto"/>
                          <a:sym typeface="Roboto"/>
                        </a:rPr>
                        <a:t>auf Handlungen/ 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        Soziale Motivation</a:t>
                      </a:r>
                    </a:p>
                    <a:p>
                      <a:pPr marL="0" lvl="0" indent="0" algn="l" rtl="0">
                        <a:spcBef>
                          <a:spcPts val="0"/>
                        </a:spcBef>
                        <a:spcAft>
                          <a:spcPts val="0"/>
                        </a:spcAft>
                        <a:buNone/>
                      </a:pPr>
                      <a:endParaRPr sz="700">
                        <a:solidFill>
                          <a:srgbClr val="434343"/>
                        </a:solidFill>
                        <a:latin typeface="Roboto"/>
                        <a:ea typeface="Roboto"/>
                        <a:cs typeface="Roboto"/>
                        <a:sym typeface="Roboto"/>
                      </a:endParaRPr>
                    </a:p>
                    <a:p>
                      <a:pPr marL="0" lvl="0" indent="0" algn="l" rtl="0">
                        <a:spcBef>
                          <a:spcPts val="0"/>
                        </a:spcBef>
                        <a:spcAft>
                          <a:spcPts val="0"/>
                        </a:spcAft>
                        <a:buNone/>
                      </a:pPr>
                      <a:r>
                        <a:rPr lang="de-DE" sz="700">
                          <a:solidFill>
                            <a:srgbClr val="434343"/>
                          </a:solidFill>
                          <a:latin typeface="Roboto"/>
                          <a:ea typeface="Roboto"/>
                          <a:cs typeface="Roboto"/>
                          <a:sym typeface="Roboto"/>
                        </a:rPr>
                        <a:t>        Soziale Kompetenz</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um die Entwicklung von maßgeschneiderten Taktiken 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Sind Kunden, Mitarbeiter, Partner, Lieferanten und Gemeinschaften so organisiert und vernetzt, dass eine erfolgreiche Änderung unterstützt wird?</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43" name="Google Shape;2143;p265"/>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44" name="Google Shape;2144;p265"/>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45" name="Google Shape;2145;p265"/>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46" name="Google Shape;2146;p265"/>
          <p:cNvSpPr txBox="1"/>
          <p:nvPr/>
        </p:nvSpPr>
        <p:spPr>
          <a:xfrm>
            <a:off x="1118353" y="629915"/>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Ecosystem (Ökosystem)</a:t>
            </a:r>
          </a:p>
        </p:txBody>
      </p:sp>
      <p:grpSp>
        <p:nvGrpSpPr>
          <p:cNvPr id="2147" name="Google Shape;2147;p265"/>
          <p:cNvGrpSpPr/>
          <p:nvPr/>
        </p:nvGrpSpPr>
        <p:grpSpPr>
          <a:xfrm>
            <a:off x="1582881" y="3329485"/>
            <a:ext cx="134093" cy="169556"/>
            <a:chOff x="9983846" y="5539482"/>
            <a:chExt cx="521761" cy="659493"/>
          </a:xfrm>
        </p:grpSpPr>
        <p:sp>
          <p:nvSpPr>
            <p:cNvPr id="2148" name="Google Shape;2148;p265"/>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49" name="Google Shape;2149;p265"/>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0" name="Google Shape;2150;p265"/>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1" name="Google Shape;2151;p265"/>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52" name="Google Shape;2152;p265"/>
          <p:cNvSpPr/>
          <p:nvPr/>
        </p:nvSpPr>
        <p:spPr>
          <a:xfrm>
            <a:off x="1589338" y="3135743"/>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53" name="Google Shape;2153;p265"/>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350" b="1" dirty="0">
                <a:latin typeface="Roboto"/>
                <a:ea typeface="Roboto"/>
                <a:cs typeface="Roboto"/>
                <a:sym typeface="Roboto"/>
              </a:rPr>
              <a:t>Strategie: </a:t>
            </a:r>
            <a:r>
              <a:rPr lang="de-DE" sz="1350" dirty="0">
                <a:latin typeface="Roboto"/>
                <a:ea typeface="Roboto"/>
                <a:cs typeface="Roboto"/>
                <a:sym typeface="Roboto"/>
              </a:rPr>
              <a:t>Durchführen der Bewertung der Änderungsbereitschaft</a:t>
            </a:r>
          </a:p>
        </p:txBody>
      </p:sp>
      <p:sp>
        <p:nvSpPr>
          <p:cNvPr id="2154" name="Google Shape;2154;p265"/>
          <p:cNvSpPr txBox="1">
            <a:spLocks noGrp="1"/>
          </p:cNvSpPr>
          <p:nvPr>
            <p:ph type="title"/>
          </p:nvPr>
        </p:nvSpPr>
        <p:spPr>
          <a:xfrm>
            <a:off x="3157250" y="9661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lnSpc>
                <a:spcPct val="115000"/>
              </a:lnSpc>
              <a:spcBef>
                <a:spcPts val="500"/>
              </a:spcBef>
              <a:spcAft>
                <a:spcPts val="0"/>
              </a:spcAft>
              <a:buNone/>
            </a:pPr>
            <a:r>
              <a:rPr lang="de-DE" sz="900" dirty="0">
                <a:latin typeface="Roboto"/>
                <a:ea typeface="Roboto"/>
                <a:cs typeface="Roboto"/>
                <a:sym typeface="Roboto"/>
              </a:rPr>
              <a:t>Die Bewertung der Änderungsbereitschaft gibt Aufschluss über die Bereitschaft und das Engagement der Beteiligten und Benutzer, die mit der Umstellung auf das neue Tool einhergehenden Änderungen anzunehmen und umzusetzen. </a:t>
            </a:r>
          </a:p>
          <a:p>
            <a:pPr marL="0" lvl="0" indent="0" algn="l" rtl="0">
              <a:spcBef>
                <a:spcPts val="600"/>
              </a:spcBef>
              <a:spcAft>
                <a:spcPts val="0"/>
              </a:spcAft>
              <a:buNone/>
            </a:pPr>
            <a:r>
              <a:rPr lang="de-DE" sz="1200" b="1" dirty="0">
                <a:latin typeface="Roboto"/>
                <a:ea typeface="Roboto"/>
                <a:cs typeface="Roboto"/>
                <a:sym typeface="Roboto"/>
              </a:rPr>
              <a:t>Angestrebte Ergebnisse</a:t>
            </a:r>
          </a:p>
          <a:p>
            <a:pPr marL="457200" lvl="0" indent="-292100" algn="l" rtl="0">
              <a:spcBef>
                <a:spcPts val="1000"/>
              </a:spcBef>
              <a:spcAft>
                <a:spcPts val="0"/>
              </a:spcAft>
              <a:buSzPts val="1000"/>
              <a:buFont typeface="Roboto"/>
              <a:buChar char="●"/>
            </a:pPr>
            <a:r>
              <a:rPr lang="de-DE" sz="900" dirty="0">
                <a:latin typeface="Roboto"/>
                <a:ea typeface="Roboto"/>
                <a:cs typeface="Roboto"/>
                <a:sym typeface="Roboto"/>
              </a:rPr>
              <a:t>↑ Kenntnisse über den Stand der Vorbereitung und des Engagements </a:t>
            </a:r>
            <a:br>
              <a:rPr lang="de-DE" sz="900" dirty="0">
                <a:latin typeface="Roboto"/>
                <a:ea typeface="Roboto"/>
                <a:cs typeface="Roboto"/>
                <a:sym typeface="Roboto"/>
              </a:rPr>
            </a:br>
            <a:r>
              <a:rPr lang="de-DE" sz="900" dirty="0">
                <a:latin typeface="Roboto"/>
                <a:ea typeface="Roboto"/>
                <a:cs typeface="Roboto"/>
                <a:sym typeface="Roboto"/>
              </a:rPr>
              <a:t>für die Akzeptanz von MFA </a:t>
            </a:r>
          </a:p>
          <a:p>
            <a:pPr marL="457200" lvl="0" indent="-298450" algn="l" rtl="0">
              <a:spcBef>
                <a:spcPts val="200"/>
              </a:spcBef>
              <a:spcAft>
                <a:spcPts val="0"/>
              </a:spcAft>
              <a:buSzPts val="1100"/>
              <a:buFont typeface="Roboto"/>
              <a:buChar char="●"/>
            </a:pPr>
            <a:r>
              <a:rPr lang="de-DE" sz="900" dirty="0">
                <a:latin typeface="Roboto"/>
                <a:ea typeface="Roboto"/>
                <a:cs typeface="Roboto"/>
                <a:sym typeface="Roboto"/>
              </a:rPr>
              <a:t>Proaktive Beseitigung identifizierter Hindernisse</a:t>
            </a:r>
          </a:p>
          <a:p>
            <a:pPr marL="0" lvl="0" indent="0" algn="l" rtl="0">
              <a:spcBef>
                <a:spcPts val="200"/>
              </a:spcBef>
              <a:spcAft>
                <a:spcPts val="0"/>
              </a:spcAft>
              <a:buNone/>
            </a:pPr>
            <a:endParaRPr sz="1000" dirty="0">
              <a:solidFill>
                <a:srgbClr val="4D4D4D"/>
              </a:solidFill>
              <a:latin typeface="Roboto"/>
              <a:ea typeface="Roboto"/>
              <a:cs typeface="Roboto"/>
              <a:sym typeface="Roboto"/>
            </a:endParaRPr>
          </a:p>
          <a:p>
            <a:pPr marL="0" lvl="0" indent="0" algn="l" rtl="0">
              <a:spcBef>
                <a:spcPts val="1000"/>
              </a:spcBef>
              <a:spcAft>
                <a:spcPts val="0"/>
              </a:spcAft>
              <a:buNone/>
            </a:pPr>
            <a:endParaRPr sz="1000" dirty="0">
              <a:latin typeface="Roboto"/>
              <a:ea typeface="Roboto"/>
              <a:cs typeface="Roboto"/>
              <a:sym typeface="Roboto"/>
            </a:endParaRPr>
          </a:p>
          <a:p>
            <a:pPr marL="342900" lvl="0" indent="0" algn="l" rtl="0">
              <a:spcBef>
                <a:spcPts val="1000"/>
              </a:spcBef>
              <a:spcAft>
                <a:spcPts val="0"/>
              </a:spcAft>
              <a:buNone/>
            </a:pPr>
            <a:endParaRPr sz="10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155" name="Google Shape;2155;p265"/>
          <p:cNvSpPr txBox="1">
            <a:spLocks noGrp="1"/>
          </p:cNvSpPr>
          <p:nvPr>
            <p:ph type="title"/>
          </p:nvPr>
        </p:nvSpPr>
        <p:spPr>
          <a:xfrm>
            <a:off x="5977500" y="10023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latin typeface="Roboto"/>
                <a:ea typeface="Roboto"/>
                <a:cs typeface="Roboto"/>
                <a:sym typeface="Roboto"/>
              </a:rPr>
              <a:t>Ausführung</a:t>
            </a:r>
          </a:p>
          <a:p>
            <a:pPr marL="342900" lvl="0" indent="-228600" algn="l" rtl="0">
              <a:spcBef>
                <a:spcPts val="500"/>
              </a:spcBef>
              <a:spcAft>
                <a:spcPts val="0"/>
              </a:spcAft>
              <a:buSzPts val="1000"/>
              <a:buChar char="●"/>
            </a:pPr>
            <a:r>
              <a:rPr lang="de-DE" sz="900" b="1" dirty="0">
                <a:latin typeface="Roboto"/>
                <a:ea typeface="Roboto"/>
                <a:cs typeface="Roboto"/>
                <a:sym typeface="Roboto"/>
              </a:rPr>
              <a:t>Datenbasis schaffen:</a:t>
            </a:r>
            <a:r>
              <a:rPr lang="de-DE" sz="900" dirty="0">
                <a:latin typeface="Roboto"/>
                <a:ea typeface="Roboto"/>
                <a:cs typeface="Roboto"/>
                <a:sym typeface="Roboto"/>
              </a:rPr>
              <a:t> Sammeln Sie zu Beginn </a:t>
            </a:r>
            <a:br>
              <a:rPr lang="de-DE" sz="900" dirty="0">
                <a:latin typeface="Roboto"/>
                <a:ea typeface="Roboto"/>
                <a:cs typeface="Roboto"/>
                <a:sym typeface="Roboto"/>
              </a:rPr>
            </a:br>
            <a:r>
              <a:rPr lang="de-DE" sz="900" dirty="0">
                <a:latin typeface="Roboto"/>
                <a:ea typeface="Roboto"/>
                <a:cs typeface="Roboto"/>
                <a:sym typeface="Roboto"/>
              </a:rPr>
              <a:t>des Umstellungsprojekts mithilfe der Fragen zur </a:t>
            </a:r>
            <a:r>
              <a:rPr lang="de-DE" sz="900" u="sng" dirty="0">
                <a:solidFill>
                  <a:schemeClr val="hlink"/>
                </a:solidFill>
                <a:latin typeface="Roboto"/>
                <a:ea typeface="Roboto"/>
                <a:cs typeface="Roboto"/>
                <a:sym typeface="Roboto"/>
                <a:hlinkClick r:id="rId4" action="ppaction://hlinksldjump"/>
              </a:rPr>
              <a:t>Bewertung der Änderungsbereitschaft</a:t>
            </a:r>
            <a:r>
              <a:rPr lang="de-DE" sz="900" dirty="0">
                <a:latin typeface="Roboto"/>
                <a:ea typeface="Roboto"/>
                <a:cs typeface="Roboto"/>
                <a:sym typeface="Roboto"/>
              </a:rPr>
              <a:t> Daten von Vertretern der betroffenen Gruppen.  Dies kann in Form einer Umfrage, einer Fokusgruppe oder eines Interviews mit einem Fachexperten erfolgen.</a:t>
            </a:r>
          </a:p>
          <a:p>
            <a:pPr marL="342900" lvl="0" indent="-228600" algn="l" rtl="0">
              <a:spcBef>
                <a:spcPts val="500"/>
              </a:spcBef>
              <a:spcAft>
                <a:spcPts val="0"/>
              </a:spcAft>
              <a:buSzPts val="1000"/>
              <a:buChar char="●"/>
            </a:pPr>
            <a:r>
              <a:rPr lang="de-DE" sz="900" b="1" dirty="0">
                <a:latin typeface="Roboto"/>
                <a:ea typeface="Roboto"/>
                <a:cs typeface="Roboto"/>
                <a:sym typeface="Roboto"/>
              </a:rPr>
              <a:t>Dokumentieren und Maßnahmen ergreifen:</a:t>
            </a:r>
            <a:r>
              <a:rPr lang="de-DE" sz="900" dirty="0">
                <a:latin typeface="Roboto"/>
                <a:ea typeface="Roboto"/>
                <a:cs typeface="Roboto"/>
                <a:sym typeface="Roboto"/>
              </a:rPr>
              <a:t> Fassen Sie die wichtigsten Ergebnisse der Bewertung zusammen und informieren Sie </a:t>
            </a:r>
            <a:br>
              <a:rPr lang="de-DE" sz="900" dirty="0">
                <a:latin typeface="Roboto"/>
                <a:ea typeface="Roboto"/>
                <a:cs typeface="Roboto"/>
                <a:sym typeface="Roboto"/>
              </a:rPr>
            </a:br>
            <a:r>
              <a:rPr lang="de-DE" sz="900" dirty="0">
                <a:latin typeface="Roboto"/>
                <a:ea typeface="Roboto"/>
                <a:cs typeface="Roboto"/>
                <a:sym typeface="Roboto"/>
              </a:rPr>
              <a:t>über diese. Entwickeln Sie gemeinsam mit Fachexperten und Führungskräften Aktionspläne bzw. Maßnahmen für die Änderungsverwaltung. </a:t>
            </a:r>
          </a:p>
          <a:p>
            <a:pPr marL="342900" lvl="0" indent="-228600" algn="l" rtl="0">
              <a:spcBef>
                <a:spcPts val="500"/>
              </a:spcBef>
              <a:spcAft>
                <a:spcPts val="0"/>
              </a:spcAft>
              <a:buSzPts val="1000"/>
              <a:buFont typeface="Roboto"/>
              <a:buChar char="●"/>
            </a:pPr>
            <a:r>
              <a:rPr lang="de-DE" sz="900" b="1" dirty="0">
                <a:latin typeface="Roboto"/>
                <a:ea typeface="Roboto"/>
                <a:cs typeface="Roboto"/>
                <a:sym typeface="Roboto"/>
              </a:rPr>
              <a:t>Weitere Überwachung: </a:t>
            </a:r>
            <a:r>
              <a:rPr lang="de-DE" sz="900" dirty="0">
                <a:latin typeface="Roboto"/>
                <a:ea typeface="Roboto"/>
                <a:cs typeface="Roboto"/>
                <a:sym typeface="Roboto"/>
              </a:rPr>
              <a:t> Nutzen Sie im weiteren Projektverlauf das gleiche Format für weitere Maßnahmen zur Änderungsbereitschaft, um den Fortschritt zu messen, zusätzliche Abhilfepläne </a:t>
            </a:r>
            <a:br>
              <a:rPr lang="de-DE" sz="900" dirty="0">
                <a:latin typeface="Roboto"/>
                <a:ea typeface="Roboto"/>
                <a:cs typeface="Roboto"/>
                <a:sym typeface="Roboto"/>
              </a:rPr>
            </a:br>
            <a:r>
              <a:rPr lang="de-DE" sz="900" dirty="0">
                <a:latin typeface="Roboto"/>
                <a:ea typeface="Roboto"/>
                <a:cs typeface="Roboto"/>
                <a:sym typeface="Roboto"/>
              </a:rPr>
              <a:t>zu erstellen und zu gewährleisten, dass sich alle Gruppen in die gewünschte Richtung entwickeln.</a:t>
            </a:r>
          </a:p>
          <a:p>
            <a:pPr marL="0" lvl="0" indent="0" algn="l" rtl="0">
              <a:spcBef>
                <a:spcPts val="500"/>
              </a:spcBef>
              <a:spcAft>
                <a:spcPts val="0"/>
              </a:spcAft>
              <a:buNone/>
            </a:pPr>
            <a:endParaRPr sz="900" b="1" dirty="0">
              <a:latin typeface="Roboto"/>
              <a:ea typeface="Roboto"/>
              <a:cs typeface="Roboto"/>
              <a:sym typeface="Roboto"/>
            </a:endParaRPr>
          </a:p>
          <a:p>
            <a:pPr marL="0" lvl="0" indent="0" algn="l" rtl="0">
              <a:spcBef>
                <a:spcPts val="500"/>
              </a:spcBef>
              <a:spcAft>
                <a:spcPts val="200"/>
              </a:spcAft>
              <a:buNone/>
            </a:pPr>
            <a:endParaRPr sz="1000" dirty="0">
              <a:latin typeface="Roboto"/>
              <a:ea typeface="Roboto"/>
              <a:cs typeface="Roboto"/>
              <a:sym typeface="Roboto"/>
            </a:endParaRPr>
          </a:p>
        </p:txBody>
      </p:sp>
      <p:graphicFrame>
        <p:nvGraphicFramePr>
          <p:cNvPr id="2156" name="Google Shape;2156;p265"/>
          <p:cNvGraphicFramePr/>
          <p:nvPr>
            <p:extLst>
              <p:ext uri="{D42A27DB-BD31-4B8C-83A1-F6EECF244321}">
                <p14:modId xmlns:p14="http://schemas.microsoft.com/office/powerpoint/2010/main" val="3014843844"/>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de-DE" sz="120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8450" algn="l" rtl="0">
                        <a:spcBef>
                          <a:spcPts val="0"/>
                        </a:spcBef>
                        <a:spcAft>
                          <a:spcPts val="200"/>
                        </a:spcAft>
                        <a:buSzPts val="1100"/>
                        <a:buFont typeface="Roboto"/>
                        <a:buChar char="●"/>
                      </a:pPr>
                      <a:r>
                        <a:rPr lang="de-DE" sz="1000" u="sng" dirty="0">
                          <a:solidFill>
                            <a:schemeClr val="hlink"/>
                          </a:solidFill>
                          <a:latin typeface="Roboto"/>
                          <a:ea typeface="Roboto"/>
                          <a:cs typeface="Roboto"/>
                          <a:sym typeface="Roboto"/>
                          <a:hlinkClick r:id="rId4" action="ppaction://hlinksldjump"/>
                        </a:rPr>
                        <a:t>Bewertung der Änderungsbereitschaft</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3"/>
        <p:cNvGrpSpPr/>
        <p:nvPr/>
      </p:nvGrpSpPr>
      <p:grpSpPr>
        <a:xfrm>
          <a:off x="0" y="0"/>
          <a:ext cx="0" cy="0"/>
          <a:chOff x="0" y="0"/>
          <a:chExt cx="0" cy="0"/>
        </a:xfrm>
      </p:grpSpPr>
      <p:sp>
        <p:nvSpPr>
          <p:cNvPr id="1674" name="Google Shape;1674;p247"/>
          <p:cNvSpPr txBox="1">
            <a:spLocks noGrp="1"/>
          </p:cNvSpPr>
          <p:nvPr>
            <p:ph type="ctrTitle"/>
          </p:nvPr>
        </p:nvSpPr>
        <p:spPr>
          <a:xfrm>
            <a:off x="354284" y="370528"/>
            <a:ext cx="5887489" cy="3279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b="0" dirty="0">
                <a:latin typeface="Roboto Light"/>
                <a:ea typeface="Roboto Light"/>
                <a:cs typeface="Roboto Light"/>
                <a:sym typeface="Roboto Light"/>
              </a:rPr>
              <a:t>Ihre Welt ist perfekt organisiert, um die Verhaltensweisen zu bewirken, die Sie gerade erleben ...</a:t>
            </a:r>
          </a:p>
          <a:p>
            <a:pPr marL="0" marR="139700" lvl="0" indent="0" algn="l" rtl="0">
              <a:lnSpc>
                <a:spcPct val="115000"/>
              </a:lnSpc>
              <a:spcBef>
                <a:spcPts val="1800"/>
              </a:spcBef>
              <a:spcAft>
                <a:spcPts val="0"/>
              </a:spcAft>
              <a:buNone/>
            </a:pPr>
            <a:r>
              <a:rPr lang="de-DE" sz="1300" b="0" dirty="0">
                <a:solidFill>
                  <a:srgbClr val="1C1C1C"/>
                </a:solidFill>
                <a:latin typeface="Roboto"/>
                <a:ea typeface="Roboto"/>
                <a:cs typeface="Roboto"/>
                <a:sym typeface="Roboto"/>
              </a:rPr>
              <a:t>Die Umstellung auf eine neue Technologieplattform oder -schnittstelle kann eine große Herausforderung sein! Sie erfordert oft, dass Menschen neue Verhaltensweisen und Arbeitsweisen annehmen, die sie nicht gewöhnt sind.</a:t>
            </a:r>
          </a:p>
          <a:p>
            <a:pPr marL="0" marR="139700" lvl="0" indent="0" algn="l" rtl="0">
              <a:lnSpc>
                <a:spcPct val="115000"/>
              </a:lnSpc>
              <a:spcBef>
                <a:spcPts val="1800"/>
              </a:spcBef>
              <a:spcAft>
                <a:spcPts val="400"/>
              </a:spcAft>
              <a:buNone/>
            </a:pPr>
            <a:r>
              <a:rPr lang="de-DE" sz="1300" b="0" dirty="0">
                <a:solidFill>
                  <a:srgbClr val="1C1C1C"/>
                </a:solidFill>
                <a:latin typeface="Roboto"/>
                <a:ea typeface="Roboto"/>
                <a:cs typeface="Roboto"/>
                <a:sym typeface="Roboto"/>
              </a:rPr>
              <a:t>Mit den hier empfohlenen Schritten und Vorlagen können Sie eine dauerhafte Verhaltensänderung herbeiführen und Ihrer Organisation eine reibungslose Umstellung auf die neue Technologie ermöglichen!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9"/>
        <p:cNvGrpSpPr/>
        <p:nvPr/>
      </p:nvGrpSpPr>
      <p:grpSpPr>
        <a:xfrm>
          <a:off x="0" y="0"/>
          <a:ext cx="0" cy="0"/>
          <a:chOff x="0" y="0"/>
          <a:chExt cx="0" cy="0"/>
        </a:xfrm>
      </p:grpSpPr>
      <p:sp>
        <p:nvSpPr>
          <p:cNvPr id="2120" name="Google Shape;2120;p264"/>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21" name="Google Shape;2121;p264"/>
          <p:cNvGraphicFramePr/>
          <p:nvPr>
            <p:extLst>
              <p:ext uri="{D42A27DB-BD31-4B8C-83A1-F6EECF244321}">
                <p14:modId xmlns:p14="http://schemas.microsoft.com/office/powerpoint/2010/main" val="1766562195"/>
              </p:ext>
            </p:extLst>
          </p:nvPr>
        </p:nvGraphicFramePr>
        <p:xfrm>
          <a:off x="192731" y="1367798"/>
          <a:ext cx="2762475" cy="3642240"/>
        </p:xfrm>
        <a:graphic>
          <a:graphicData uri="http://schemas.openxmlformats.org/drawingml/2006/table">
            <a:tbl>
              <a:tblPr>
                <a:noFill/>
                <a:tableStyleId>{45470F37-8B12-47F0-81BC-2B07CDDA16E9}</a:tableStyleId>
              </a:tblPr>
              <a:tblGrid>
                <a:gridCol w="1318017">
                  <a:extLst>
                    <a:ext uri="{9D8B030D-6E8A-4147-A177-3AD203B41FA5}">
                      <a16:colId xmlns:a16="http://schemas.microsoft.com/office/drawing/2014/main" val="20000"/>
                    </a:ext>
                  </a:extLst>
                </a:gridCol>
                <a:gridCol w="1444458">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Die Gesamtheit aller mit dem Unternehmen verbundenen Menschen, d. h. Kunden, Mitarbeiter, Partner, Zulieferer und Gemeinschaften.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Beziehungen innerhalb und zwischen diesen Gruppen beeinflussen die Art und Weise, wie Menschen in der Organisation denken, handeln und ihre Arbeit erledigen.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t>
                      </a:r>
                      <a:br>
                        <a:rPr lang="de-DE" sz="700" i="1" dirty="0">
                          <a:solidFill>
                            <a:srgbClr val="434343"/>
                          </a:solidFill>
                          <a:latin typeface="Roboto"/>
                          <a:ea typeface="Roboto"/>
                          <a:cs typeface="Roboto"/>
                          <a:sym typeface="Roboto"/>
                        </a:rPr>
                      </a:br>
                      <a:r>
                        <a:rPr lang="de-DE" sz="700" i="1" dirty="0">
                          <a:solidFill>
                            <a:srgbClr val="434343"/>
                          </a:solidFill>
                          <a:latin typeface="Roboto"/>
                          <a:ea typeface="Roboto"/>
                          <a:cs typeface="Roboto"/>
                          <a:sym typeface="Roboto"/>
                        </a:rPr>
                        <a:t>auf Handlungen/ 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        Soziale Motivation</a:t>
                      </a:r>
                    </a:p>
                    <a:p>
                      <a:pPr marL="0" lvl="0" indent="0" algn="l" rtl="0">
                        <a:spcBef>
                          <a:spcPts val="0"/>
                        </a:spcBef>
                        <a:spcAft>
                          <a:spcPts val="0"/>
                        </a:spcAft>
                        <a:buNone/>
                      </a:pPr>
                      <a:endParaRPr sz="700">
                        <a:solidFill>
                          <a:srgbClr val="434343"/>
                        </a:solidFill>
                        <a:latin typeface="Roboto"/>
                        <a:ea typeface="Roboto"/>
                        <a:cs typeface="Roboto"/>
                        <a:sym typeface="Roboto"/>
                      </a:endParaRPr>
                    </a:p>
                    <a:p>
                      <a:pPr marL="0" lvl="0" indent="0" algn="l" rtl="0">
                        <a:spcBef>
                          <a:spcPts val="0"/>
                        </a:spcBef>
                        <a:spcAft>
                          <a:spcPts val="0"/>
                        </a:spcAft>
                        <a:buNone/>
                      </a:pPr>
                      <a:r>
                        <a:rPr lang="de-DE" sz="700">
                          <a:solidFill>
                            <a:srgbClr val="434343"/>
                          </a:solidFill>
                          <a:latin typeface="Roboto"/>
                          <a:ea typeface="Roboto"/>
                          <a:cs typeface="Roboto"/>
                          <a:sym typeface="Roboto"/>
                        </a:rPr>
                        <a:t>        Soziale Kompetenz</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um die Entwicklung von maßgeschneiderten Taktiken 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Sind Kunden, Mitarbeiter, Partner, Lieferanten und Gemeinschaften so organisiert und vernetzt, dass eine erfolgreiche Änderung unterstützt wird?</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22" name="Google Shape;2122;p264"/>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23" name="Google Shape;2123;p264"/>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24" name="Google Shape;2124;p264"/>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25" name="Google Shape;2125;p264"/>
          <p:cNvSpPr txBox="1"/>
          <p:nvPr/>
        </p:nvSpPr>
        <p:spPr>
          <a:xfrm>
            <a:off x="1118353" y="654454"/>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Ecosystem (Ökosystem)</a:t>
            </a:r>
          </a:p>
        </p:txBody>
      </p:sp>
      <p:grpSp>
        <p:nvGrpSpPr>
          <p:cNvPr id="2126" name="Google Shape;2126;p264"/>
          <p:cNvGrpSpPr/>
          <p:nvPr/>
        </p:nvGrpSpPr>
        <p:grpSpPr>
          <a:xfrm>
            <a:off x="1582881" y="3321534"/>
            <a:ext cx="134093" cy="169556"/>
            <a:chOff x="9983846" y="5539482"/>
            <a:chExt cx="521761" cy="659493"/>
          </a:xfrm>
        </p:grpSpPr>
        <p:sp>
          <p:nvSpPr>
            <p:cNvPr id="2127" name="Google Shape;2127;p264"/>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8" name="Google Shape;2128;p264"/>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9" name="Google Shape;2129;p264"/>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30" name="Google Shape;2130;p264"/>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31" name="Google Shape;2131;p264"/>
          <p:cNvSpPr/>
          <p:nvPr/>
        </p:nvSpPr>
        <p:spPr>
          <a:xfrm>
            <a:off x="1589338" y="3143694"/>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32" name="Google Shape;2132;p264"/>
          <p:cNvSpPr txBox="1">
            <a:spLocks noGrp="1"/>
          </p:cNvSpPr>
          <p:nvPr>
            <p:ph type="title"/>
          </p:nvPr>
        </p:nvSpPr>
        <p:spPr>
          <a:xfrm>
            <a:off x="3106200" y="961075"/>
            <a:ext cx="2762400" cy="2385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lnSpc>
                <a:spcPct val="115000"/>
              </a:lnSpc>
              <a:spcBef>
                <a:spcPts val="500"/>
              </a:spcBef>
              <a:spcAft>
                <a:spcPts val="0"/>
              </a:spcAft>
              <a:buNone/>
            </a:pPr>
            <a:r>
              <a:rPr lang="de-DE" sz="900" dirty="0">
                <a:latin typeface="Roboto"/>
                <a:ea typeface="Roboto"/>
                <a:cs typeface="Roboto"/>
                <a:sym typeface="Roboto"/>
              </a:rPr>
              <a:t>Ein Änderungsnetzwerk ist eine Gruppe ausgewählter Personen, die verschiedene Bereiche des Unternehmens vertreten, die von der Umstellung auf die neue Technologie betroffen </a:t>
            </a:r>
            <a:br>
              <a:rPr lang="de-DE" sz="900" dirty="0">
                <a:latin typeface="Roboto"/>
                <a:ea typeface="Roboto"/>
                <a:cs typeface="Roboto"/>
                <a:sym typeface="Roboto"/>
              </a:rPr>
            </a:br>
            <a:r>
              <a:rPr lang="de-DE" sz="900" dirty="0">
                <a:latin typeface="Roboto"/>
                <a:ea typeface="Roboto"/>
                <a:cs typeface="Roboto"/>
                <a:sym typeface="Roboto"/>
              </a:rPr>
              <a:t>sein werden.  Durch das Einrichten eines Änderungsnetzwerks kann die Reichweite des Kernteams für die Änderungsverwaltung vergrößert, Unterstützung an der Basis für das Vorhaben aufgebaut und eine klare wechselseitige Kommunikation geschaffen werden. </a:t>
            </a:r>
          </a:p>
          <a:p>
            <a:pPr marL="0" lvl="0" indent="0" algn="l" rtl="0">
              <a:spcBef>
                <a:spcPts val="600"/>
              </a:spcBef>
              <a:spcAft>
                <a:spcPts val="0"/>
              </a:spcAft>
              <a:buNone/>
            </a:pPr>
            <a:r>
              <a:rPr lang="de-DE" sz="1200" b="1" dirty="0">
                <a:latin typeface="Roboto"/>
                <a:ea typeface="Roboto"/>
                <a:cs typeface="Roboto"/>
                <a:sym typeface="Roboto"/>
              </a:rPr>
              <a:t>Angestrebte Ergebnisse</a:t>
            </a:r>
          </a:p>
          <a:p>
            <a:pPr marL="114300" lvl="0" indent="-120650" algn="l" rtl="0">
              <a:spcBef>
                <a:spcPts val="1000"/>
              </a:spcBef>
              <a:spcAft>
                <a:spcPts val="0"/>
              </a:spcAft>
              <a:buSzPts val="1000"/>
              <a:buFont typeface="Roboto"/>
              <a:buChar char="●"/>
            </a:pPr>
            <a:r>
              <a:rPr lang="de-DE" sz="900" dirty="0">
                <a:latin typeface="Roboto"/>
                <a:ea typeface="Roboto"/>
                <a:cs typeface="Roboto"/>
                <a:sym typeface="Roboto"/>
              </a:rPr>
              <a:t>↑ Funktionsübergreifendes Bewusstsein </a:t>
            </a:r>
          </a:p>
          <a:p>
            <a:pPr marL="114300" lvl="0" indent="-120650" algn="l" rtl="0">
              <a:spcBef>
                <a:spcPts val="300"/>
              </a:spcBef>
              <a:spcAft>
                <a:spcPts val="0"/>
              </a:spcAft>
              <a:buSzPts val="1000"/>
              <a:buFont typeface="Roboto"/>
              <a:buChar char="●"/>
            </a:pPr>
            <a:r>
              <a:rPr lang="de-DE" sz="900" dirty="0">
                <a:latin typeface="Roboto"/>
                <a:ea typeface="Roboto"/>
                <a:cs typeface="Roboto"/>
                <a:sym typeface="Roboto"/>
              </a:rPr>
              <a:t>↑ Befähigung von gleichrangigen Personen </a:t>
            </a:r>
          </a:p>
          <a:p>
            <a:pPr marL="114300" lvl="0" indent="-120650" algn="l" rtl="0">
              <a:spcBef>
                <a:spcPts val="300"/>
              </a:spcBef>
              <a:spcAft>
                <a:spcPts val="0"/>
              </a:spcAft>
              <a:buSzPts val="1000"/>
              <a:buFont typeface="Roboto"/>
              <a:buChar char="●"/>
            </a:pPr>
            <a:r>
              <a:rPr lang="de-DE" sz="900" dirty="0">
                <a:latin typeface="Roboto"/>
                <a:ea typeface="Roboto"/>
                <a:cs typeface="Roboto"/>
                <a:sym typeface="Roboto"/>
              </a:rPr>
              <a:t>Einrichten eines Kommunikationskanals für den wechselseitigen Austausch über die Umstellung auf die neue Technologie</a:t>
            </a:r>
          </a:p>
          <a:p>
            <a:pPr marL="0" lvl="0" indent="0" algn="l" rtl="0">
              <a:spcBef>
                <a:spcPts val="300"/>
              </a:spcBef>
              <a:spcAft>
                <a:spcPts val="0"/>
              </a:spcAft>
              <a:buNone/>
            </a:pPr>
            <a:endParaRPr sz="900" dirty="0">
              <a:latin typeface="Roboto"/>
              <a:ea typeface="Roboto"/>
              <a:cs typeface="Roboto"/>
              <a:sym typeface="Roboto"/>
            </a:endParaRPr>
          </a:p>
          <a:p>
            <a:pPr marL="342900" lvl="0" indent="0" algn="l" rtl="0">
              <a:spcBef>
                <a:spcPts val="1000"/>
              </a:spcBef>
              <a:spcAft>
                <a:spcPts val="0"/>
              </a:spcAft>
              <a:buNone/>
            </a:pPr>
            <a:endParaRPr sz="900" dirty="0">
              <a:latin typeface="Roboto"/>
              <a:ea typeface="Roboto"/>
              <a:cs typeface="Roboto"/>
              <a:sym typeface="Roboto"/>
            </a:endParaRPr>
          </a:p>
          <a:p>
            <a:pPr marL="114300" lvl="0" indent="-57150" algn="l" rtl="0">
              <a:spcBef>
                <a:spcPts val="1000"/>
              </a:spcBef>
              <a:spcAft>
                <a:spcPts val="200"/>
              </a:spcAft>
              <a:buNone/>
            </a:pPr>
            <a:endParaRPr sz="1000" dirty="0">
              <a:latin typeface="Roboto"/>
              <a:ea typeface="Roboto"/>
              <a:cs typeface="Roboto"/>
              <a:sym typeface="Roboto"/>
            </a:endParaRPr>
          </a:p>
        </p:txBody>
      </p:sp>
      <p:sp>
        <p:nvSpPr>
          <p:cNvPr id="2133" name="Google Shape;2133;p264"/>
          <p:cNvSpPr txBox="1">
            <a:spLocks noGrp="1"/>
          </p:cNvSpPr>
          <p:nvPr>
            <p:ph type="title"/>
          </p:nvPr>
        </p:nvSpPr>
        <p:spPr>
          <a:xfrm>
            <a:off x="5939624" y="961075"/>
            <a:ext cx="3097876"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latin typeface="Roboto"/>
                <a:ea typeface="Roboto"/>
                <a:cs typeface="Roboto"/>
                <a:sym typeface="Roboto"/>
              </a:rPr>
              <a:t>Ausführung</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Change Champions finden: </a:t>
            </a:r>
            <a:r>
              <a:rPr lang="de-DE" sz="900" dirty="0">
                <a:latin typeface="Roboto"/>
                <a:ea typeface="Roboto"/>
                <a:cs typeface="Roboto"/>
                <a:sym typeface="Roboto"/>
              </a:rPr>
              <a:t>Identifizieren Sie gemeinsam mit der Führungsebene </a:t>
            </a:r>
            <a:r>
              <a:rPr lang="de-DE" sz="900" dirty="0">
                <a:latin typeface="Roboto"/>
                <a:ea typeface="Roboto"/>
                <a:cs typeface="Roboto"/>
                <a:sym typeface="Roboto"/>
                <a:hlinkClick r:id="rId4" action="ppaction://hlinksldjump"/>
              </a:rPr>
              <a:t>Change Champions</a:t>
            </a:r>
            <a:r>
              <a:rPr lang="de-DE" sz="900" dirty="0">
                <a:latin typeface="Roboto"/>
                <a:ea typeface="Roboto"/>
                <a:cs typeface="Roboto"/>
                <a:sym typeface="Roboto"/>
              </a:rPr>
              <a:t>. Laden Sie identifizierte Change Champions zur Teilnahme am Netzwerk ein und bitten Sie um eine Bestätigung der Teilnahme.</a:t>
            </a:r>
          </a:p>
          <a:p>
            <a:pPr marL="254000" lvl="0" indent="-190500" algn="l" rtl="0">
              <a:lnSpc>
                <a:spcPct val="100000"/>
              </a:lnSpc>
              <a:spcBef>
                <a:spcPts val="1000"/>
              </a:spcBef>
              <a:spcAft>
                <a:spcPts val="0"/>
              </a:spcAft>
              <a:buSzPts val="1000"/>
              <a:buChar char="●"/>
            </a:pPr>
            <a:r>
              <a:rPr lang="de-DE" sz="900" b="1" dirty="0">
                <a:latin typeface="Roboto"/>
                <a:ea typeface="Roboto"/>
                <a:cs typeface="Roboto"/>
                <a:sym typeface="Roboto"/>
              </a:rPr>
              <a:t>Einen Plan entwickeln:</a:t>
            </a:r>
            <a:r>
              <a:rPr lang="de-DE" sz="900" dirty="0">
                <a:latin typeface="Roboto"/>
                <a:ea typeface="Roboto"/>
                <a:cs typeface="Roboto"/>
                <a:sym typeface="Roboto"/>
              </a:rPr>
              <a:t> Entwickeln Sie einen Besprechungs-/Kommunikationsrhythmusplan </a:t>
            </a:r>
            <a:br>
              <a:rPr lang="de-DE" sz="900" dirty="0">
                <a:latin typeface="Roboto"/>
                <a:ea typeface="Roboto"/>
                <a:cs typeface="Roboto"/>
                <a:sym typeface="Roboto"/>
              </a:rPr>
            </a:br>
            <a:r>
              <a:rPr lang="de-DE" sz="900" dirty="0">
                <a:latin typeface="Roboto"/>
                <a:ea typeface="Roboto"/>
                <a:cs typeface="Roboto"/>
                <a:sym typeface="Roboto"/>
              </a:rPr>
              <a:t>für Ihre Change Champions.</a:t>
            </a:r>
          </a:p>
          <a:p>
            <a:pPr marL="254000" lvl="0" indent="-190500" algn="l" rtl="0">
              <a:lnSpc>
                <a:spcPct val="100000"/>
              </a:lnSpc>
              <a:spcBef>
                <a:spcPts val="1000"/>
              </a:spcBef>
              <a:spcAft>
                <a:spcPts val="0"/>
              </a:spcAft>
              <a:buSzPts val="1000"/>
              <a:buFont typeface="Roboto"/>
              <a:buChar char="●"/>
            </a:pPr>
            <a:r>
              <a:rPr lang="de-DE" sz="900" b="1" dirty="0">
                <a:latin typeface="Roboto"/>
                <a:ea typeface="Roboto"/>
                <a:cs typeface="Roboto"/>
                <a:sym typeface="Roboto"/>
              </a:rPr>
              <a:t>Erste Schritte:</a:t>
            </a:r>
            <a:r>
              <a:rPr lang="de-DE" sz="900" dirty="0">
                <a:latin typeface="Roboto"/>
                <a:ea typeface="Roboto"/>
                <a:cs typeface="Roboto"/>
                <a:sym typeface="Roboto"/>
              </a:rPr>
              <a:t> Halten Sie ein Kick-off-Meeting ab und führen Sie den Plan für das Änderungsnetzwerk aus. </a:t>
            </a:r>
          </a:p>
          <a:p>
            <a:pPr marL="254000" lvl="0" indent="-190500" algn="l" rtl="0">
              <a:lnSpc>
                <a:spcPct val="100000"/>
              </a:lnSpc>
              <a:spcBef>
                <a:spcPts val="1000"/>
              </a:spcBef>
              <a:spcAft>
                <a:spcPts val="0"/>
              </a:spcAft>
              <a:buSzPts val="1000"/>
              <a:buFont typeface="Roboto"/>
              <a:buChar char="●"/>
            </a:pPr>
            <a:r>
              <a:rPr lang="de-DE" sz="900" b="1" dirty="0">
                <a:latin typeface="Roboto"/>
                <a:ea typeface="Roboto"/>
                <a:cs typeface="Roboto"/>
                <a:sym typeface="Roboto"/>
              </a:rPr>
              <a:t>Der Gruppe Privilegien einräumen: </a:t>
            </a:r>
            <a:r>
              <a:rPr lang="de-DE" sz="900" dirty="0">
                <a:latin typeface="Roboto"/>
                <a:ea typeface="Roboto"/>
                <a:cs typeface="Roboto"/>
                <a:sym typeface="Roboto"/>
              </a:rPr>
              <a:t>Geben Sie der Gruppe erweiterten Zugang zu Informationen und Tools zur Verbreitung der Botschaft. Beziehen Sie sie in die Planung der Einführung ein und bestärken Sie sie darin, sich einzubringen. Bitten Sie sie, Feedback zu sammeln und zu geben und auf Anregungen einzugehen. </a:t>
            </a:r>
          </a:p>
          <a:p>
            <a:pPr marL="0" lvl="0" indent="0" algn="l" rtl="0">
              <a:spcBef>
                <a:spcPts val="0"/>
              </a:spcBef>
              <a:spcAft>
                <a:spcPts val="200"/>
              </a:spcAft>
              <a:buNone/>
            </a:pPr>
            <a:endParaRPr sz="1000" dirty="0">
              <a:latin typeface="Roboto"/>
              <a:ea typeface="Roboto"/>
              <a:cs typeface="Roboto"/>
              <a:sym typeface="Roboto"/>
            </a:endParaRPr>
          </a:p>
        </p:txBody>
      </p:sp>
      <p:graphicFrame>
        <p:nvGraphicFramePr>
          <p:cNvPr id="2134" name="Google Shape;2134;p264"/>
          <p:cNvGraphicFramePr/>
          <p:nvPr>
            <p:extLst>
              <p:ext uri="{D42A27DB-BD31-4B8C-83A1-F6EECF244321}">
                <p14:modId xmlns:p14="http://schemas.microsoft.com/office/powerpoint/2010/main" val="2321634557"/>
              </p:ext>
            </p:extLst>
          </p:nvPr>
        </p:nvGraphicFramePr>
        <p:xfrm>
          <a:off x="3106192" y="4115239"/>
          <a:ext cx="5575800" cy="1142535"/>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209636">
                <a:tc>
                  <a:txBody>
                    <a:bodyPr/>
                    <a:lstStyle/>
                    <a:p>
                      <a:pPr marL="0" lvl="0" indent="0" algn="l" rtl="0">
                        <a:spcBef>
                          <a:spcPts val="0"/>
                        </a:spcBef>
                        <a:spcAft>
                          <a:spcPts val="0"/>
                        </a:spcAft>
                        <a:buNone/>
                      </a:pPr>
                      <a:r>
                        <a:rPr lang="de-DE" sz="1000" b="1">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32899">
                <a:tc>
                  <a:txBody>
                    <a:bodyPr/>
                    <a:lstStyle/>
                    <a:p>
                      <a:pPr marL="285750" marR="0" lvl="0" indent="-234950" algn="l" defTabSz="914400" rtl="0" eaLnBrk="1" fontAlgn="auto" latinLnBrk="0" hangingPunct="1">
                        <a:lnSpc>
                          <a:spcPct val="100000"/>
                        </a:lnSpc>
                        <a:spcBef>
                          <a:spcPts val="0"/>
                        </a:spcBef>
                        <a:spcAft>
                          <a:spcPts val="0"/>
                        </a:spcAft>
                        <a:buClr>
                          <a:srgbClr val="000000"/>
                        </a:buClr>
                        <a:buSzPts val="1000"/>
                        <a:buFont typeface="Roboto"/>
                        <a:buChar char="●"/>
                        <a:tabLst/>
                        <a:defRPr/>
                      </a:pPr>
                      <a:r>
                        <a:rPr lang="de-DE" sz="900" b="1" i="0" u="dotDotDashHeavy" baseline="0" dirty="0">
                          <a:uFillTx/>
                          <a:latin typeface="Roboto"/>
                          <a:ea typeface="Roboto"/>
                          <a:cs typeface="Roboto"/>
                          <a:sym typeface="Roboto"/>
                          <a:hlinkClick r:id="rId5" action="ppaction://hlinksldjump"/>
                        </a:rPr>
                        <a:t>Änderungsnetzwerk – Übersicht</a:t>
                      </a:r>
                    </a:p>
                    <a:p>
                      <a:pPr marL="285750" lvl="0" indent="-234950" algn="l" rtl="0">
                        <a:spcBef>
                          <a:spcPts val="600"/>
                        </a:spcBef>
                        <a:spcAft>
                          <a:spcPts val="0"/>
                        </a:spcAft>
                        <a:buSzPts val="1000"/>
                        <a:buFont typeface="Roboto"/>
                        <a:buChar char="●"/>
                      </a:pPr>
                      <a:r>
                        <a:rPr lang="de-DE" sz="900" b="1" u="sng" baseline="0" dirty="0">
                          <a:uFillTx/>
                          <a:latin typeface="Roboto"/>
                          <a:ea typeface="Roboto"/>
                          <a:cs typeface="Roboto"/>
                          <a:sym typeface="Roboto"/>
                          <a:hlinkClick r:id="rId6" action="ppaction://hlinksldjump"/>
                        </a:rPr>
                        <a:t>Beispiele für die taktische Einbindung ins Änderungsnetzwerk</a:t>
                      </a:r>
                    </a:p>
                    <a:p>
                      <a:pPr marL="285750" lvl="0" indent="-234950" algn="l" rtl="0">
                        <a:spcBef>
                          <a:spcPts val="600"/>
                        </a:spcBef>
                        <a:spcAft>
                          <a:spcPts val="600"/>
                        </a:spcAft>
                        <a:buSzPts val="1000"/>
                        <a:buFont typeface="Roboto"/>
                        <a:buChar char="●"/>
                      </a:pPr>
                      <a:r>
                        <a:rPr lang="de-DE" sz="900" b="1" u="sng" baseline="0" dirty="0">
                          <a:uFillTx/>
                          <a:latin typeface="Roboto"/>
                          <a:ea typeface="Roboto"/>
                          <a:cs typeface="Roboto"/>
                          <a:sym typeface="Roboto"/>
                          <a:hlinkClick r:id="rId7" action="ppaction://hlinksldjump"/>
                        </a:rPr>
                        <a:t>Änderungsnetzwerk – Kick-off-Kommunikation</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35" name="Google Shape;2135;p264"/>
          <p:cNvSpPr txBox="1"/>
          <p:nvPr/>
        </p:nvSpPr>
        <p:spPr>
          <a:xfrm>
            <a:off x="6273579" y="4878400"/>
            <a:ext cx="2870421" cy="2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800">
                <a:latin typeface="Roboto Light"/>
                <a:ea typeface="Roboto Light"/>
                <a:cs typeface="Roboto Light"/>
                <a:sym typeface="Roboto Light"/>
              </a:rPr>
              <a:t>*Für Organisationen mit mehr als 30 Mitarbeitern empfohlen</a:t>
            </a:r>
          </a:p>
        </p:txBody>
      </p:sp>
      <p:sp>
        <p:nvSpPr>
          <p:cNvPr id="2136" name="Google Shape;2136;p264"/>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Einrichten eines Änderungsnetzwerks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sp>
        <p:nvSpPr>
          <p:cNvPr id="2161" name="Google Shape;2161;p266"/>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Identifizieren und Kommunizieren des Nutzens für Beteiligte</a:t>
            </a:r>
          </a:p>
        </p:txBody>
      </p:sp>
      <p:sp>
        <p:nvSpPr>
          <p:cNvPr id="2162" name="Google Shape;2162;p266"/>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lnSpc>
                <a:spcPct val="95000"/>
              </a:lnSpc>
              <a:spcBef>
                <a:spcPts val="500"/>
              </a:spcBef>
              <a:spcAft>
                <a:spcPts val="0"/>
              </a:spcAft>
              <a:buNone/>
            </a:pPr>
            <a:r>
              <a:rPr lang="de-DE" sz="900" dirty="0">
                <a:latin typeface="Roboto"/>
                <a:ea typeface="Roboto"/>
                <a:cs typeface="Roboto"/>
                <a:sym typeface="Roboto"/>
              </a:rPr>
              <a:t>Kommunizieren Sie einen klaren Nutzen, </a:t>
            </a:r>
            <a:br>
              <a:rPr lang="de-DE" sz="900" dirty="0">
                <a:latin typeface="Roboto"/>
                <a:ea typeface="Roboto"/>
                <a:cs typeface="Roboto"/>
                <a:sym typeface="Roboto"/>
              </a:rPr>
            </a:br>
            <a:r>
              <a:rPr lang="de-DE" sz="900" dirty="0">
                <a:latin typeface="Roboto"/>
                <a:ea typeface="Roboto"/>
                <a:cs typeface="Roboto"/>
                <a:sym typeface="Roboto"/>
              </a:rPr>
              <a:t>um die persönlichen Interessen der Mitarbeiter anzusprechen und an diese anzuknüpfen.</a:t>
            </a:r>
          </a:p>
          <a:p>
            <a:pPr marL="0" lvl="0" indent="0" algn="l" rtl="0">
              <a:spcBef>
                <a:spcPts val="600"/>
              </a:spcBef>
              <a:spcAft>
                <a:spcPts val="0"/>
              </a:spcAft>
              <a:buNone/>
            </a:pPr>
            <a:r>
              <a:rPr lang="de-DE" sz="1200" b="1" dirty="0">
                <a:latin typeface="Roboto"/>
                <a:ea typeface="Roboto"/>
                <a:cs typeface="Roboto"/>
                <a:sym typeface="Roboto"/>
              </a:rPr>
              <a:t>Angestrebte Ergebnisse</a:t>
            </a:r>
          </a:p>
          <a:p>
            <a:pPr marL="342900" lvl="0" indent="-228600" algn="l" rtl="0">
              <a:spcBef>
                <a:spcPts val="1000"/>
              </a:spcBef>
              <a:spcAft>
                <a:spcPts val="0"/>
              </a:spcAft>
              <a:buSzPts val="1000"/>
              <a:buFont typeface="Roboto"/>
              <a:buChar char="●"/>
            </a:pPr>
            <a:r>
              <a:rPr lang="de-DE" sz="900" dirty="0">
                <a:latin typeface="Roboto"/>
                <a:ea typeface="Roboto"/>
                <a:cs typeface="Roboto"/>
                <a:sym typeface="Roboto"/>
              </a:rPr>
              <a:t>↑ Persönliche Motivation zur Akzeptanz </a:t>
            </a:r>
            <a:br>
              <a:rPr lang="de-DE" sz="900" dirty="0">
                <a:latin typeface="Roboto"/>
                <a:ea typeface="Roboto"/>
                <a:cs typeface="Roboto"/>
                <a:sym typeface="Roboto"/>
              </a:rPr>
            </a:br>
            <a:r>
              <a:rPr lang="de-DE" sz="900" dirty="0">
                <a:latin typeface="Roboto"/>
                <a:ea typeface="Roboto"/>
                <a:cs typeface="Roboto"/>
                <a:sym typeface="Roboto"/>
              </a:rPr>
              <a:t>des neuen Tools</a:t>
            </a:r>
          </a:p>
          <a:p>
            <a:pPr marL="342900" lvl="0" indent="-228600" algn="l" rtl="0">
              <a:spcBef>
                <a:spcPts val="200"/>
              </a:spcBef>
              <a:spcAft>
                <a:spcPts val="200"/>
              </a:spcAft>
              <a:buSzPts val="1000"/>
              <a:buFont typeface="Roboto"/>
              <a:buChar char="●"/>
            </a:pPr>
            <a:r>
              <a:rPr lang="de-DE" sz="900" dirty="0">
                <a:latin typeface="Roboto"/>
                <a:ea typeface="Roboto"/>
                <a:cs typeface="Roboto"/>
                <a:sym typeface="Roboto"/>
              </a:rPr>
              <a:t>↑ Verständnis der optimalen Nutzung des neuen Tools</a:t>
            </a:r>
          </a:p>
        </p:txBody>
      </p:sp>
      <p:sp>
        <p:nvSpPr>
          <p:cNvPr id="2163" name="Google Shape;2163;p266"/>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latin typeface="Roboto"/>
                <a:ea typeface="Roboto"/>
                <a:cs typeface="Roboto"/>
                <a:sym typeface="Roboto"/>
              </a:rPr>
              <a:t>Ausführung</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Empathiekarte:</a:t>
            </a:r>
            <a:r>
              <a:rPr lang="de-DE" sz="900" dirty="0">
                <a:latin typeface="Roboto"/>
                <a:ea typeface="Roboto"/>
                <a:cs typeface="Roboto"/>
                <a:sym typeface="Roboto"/>
              </a:rPr>
              <a:t> Identifizieren Sie die betroffenen Rollen. Finden Sie heraus, was den einzelnen Gruppen wichtig ist und wie sie von der Akzeptanz profitieren können. Gehen Sie die </a:t>
            </a:r>
            <a:r>
              <a:rPr lang="de-DE" sz="900" u="sng" dirty="0">
                <a:solidFill>
                  <a:schemeClr val="hlink"/>
                </a:solidFill>
                <a:latin typeface="Roboto"/>
                <a:ea typeface="Roboto"/>
                <a:cs typeface="Roboto"/>
                <a:sym typeface="Roboto"/>
                <a:hlinkClick r:id="rId3"/>
              </a:rPr>
              <a:t>Fragen zum Nutzen für Beteiligte</a:t>
            </a:r>
            <a:r>
              <a:rPr lang="de-DE" sz="900" dirty="0">
                <a:latin typeface="Roboto"/>
                <a:ea typeface="Roboto"/>
                <a:cs typeface="Roboto"/>
                <a:sym typeface="Roboto"/>
              </a:rPr>
              <a:t> durch, um die Bedürfnisse der Benutzer zu ermitteln. </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Nutzen für Beteiligte kommunizieren: </a:t>
            </a:r>
            <a:r>
              <a:rPr lang="de-DE" sz="900" dirty="0">
                <a:latin typeface="Roboto"/>
                <a:ea typeface="Roboto"/>
                <a:cs typeface="Roboto"/>
                <a:sym typeface="Roboto"/>
              </a:rPr>
              <a:t>Verankern Sie den Nutzen für die Beteiligten in den Strategien für Führungskräfte, Beteiligte, Schulungen und insbesondere in der Kommunikationsstrategie. </a:t>
            </a:r>
          </a:p>
          <a:p>
            <a:pPr marL="254000" lvl="0" indent="-190500" algn="l" rtl="0">
              <a:lnSpc>
                <a:spcPct val="100000"/>
              </a:lnSpc>
              <a:spcBef>
                <a:spcPts val="500"/>
              </a:spcBef>
              <a:spcAft>
                <a:spcPts val="1800"/>
              </a:spcAft>
              <a:buSzPts val="1000"/>
              <a:buChar char="●"/>
            </a:pPr>
            <a:r>
              <a:rPr lang="de-DE" sz="900" b="1" dirty="0">
                <a:latin typeface="Roboto"/>
                <a:ea typeface="Roboto"/>
                <a:cs typeface="Roboto"/>
                <a:sym typeface="Roboto"/>
              </a:rPr>
              <a:t>Geschichten erzählen und Erlebnisse schaffen: </a:t>
            </a:r>
            <a:r>
              <a:rPr lang="de-DE" sz="900" dirty="0">
                <a:latin typeface="Roboto"/>
                <a:ea typeface="Roboto"/>
                <a:cs typeface="Roboto"/>
                <a:sym typeface="Roboto"/>
              </a:rPr>
              <a:t>Schaffen Sie Erlebnisse und berichten Sie über Geschichten, bei denen die Mitarbeiter den Nutzen für sie im Arbeitsalltag erkennen können. Dazu eignen sich Erfolgsgeschichten, praxisnahe Demonstrationen und Einblicke in die Arbeitsweise eines Beeinflussers. </a:t>
            </a:r>
          </a:p>
        </p:txBody>
      </p:sp>
      <p:graphicFrame>
        <p:nvGraphicFramePr>
          <p:cNvPr id="2164" name="Google Shape;2164;p266"/>
          <p:cNvGraphicFramePr/>
          <p:nvPr>
            <p:extLst>
              <p:ext uri="{D42A27DB-BD31-4B8C-83A1-F6EECF244321}">
                <p14:modId xmlns:p14="http://schemas.microsoft.com/office/powerpoint/2010/main" val="627928622"/>
              </p:ext>
            </p:extLst>
          </p:nvPr>
        </p:nvGraphicFramePr>
        <p:xfrm>
          <a:off x="3106200" y="4328994"/>
          <a:ext cx="5834875" cy="843400"/>
        </p:xfrm>
        <a:graphic>
          <a:graphicData uri="http://schemas.openxmlformats.org/drawingml/2006/table">
            <a:tbl>
              <a:tblPr>
                <a:noFill/>
                <a:tableStyleId>{45470F37-8B12-47F0-81BC-2B07CDDA16E9}</a:tableStyleId>
              </a:tblPr>
              <a:tblGrid>
                <a:gridCol w="5834875">
                  <a:extLst>
                    <a:ext uri="{9D8B030D-6E8A-4147-A177-3AD203B41FA5}">
                      <a16:colId xmlns:a16="http://schemas.microsoft.com/office/drawing/2014/main" val="20000"/>
                    </a:ext>
                  </a:extLst>
                </a:gridCol>
              </a:tblGrid>
              <a:tr h="235775">
                <a:tc>
                  <a:txBody>
                    <a:bodyPr/>
                    <a:lstStyle/>
                    <a:p>
                      <a:pPr marL="0" lvl="0" indent="0" algn="l" rtl="0">
                        <a:spcBef>
                          <a:spcPts val="0"/>
                        </a:spcBef>
                        <a:spcAft>
                          <a:spcPts val="0"/>
                        </a:spcAft>
                        <a:buNone/>
                      </a:pPr>
                      <a:r>
                        <a:rPr lang="de-DE" sz="120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607625">
                <a:tc>
                  <a:txBody>
                    <a:bodyPr/>
                    <a:lstStyle/>
                    <a:p>
                      <a:pPr marL="285750" lvl="0" indent="-234950" algn="l" rtl="0">
                        <a:spcBef>
                          <a:spcPts val="0"/>
                        </a:spcBef>
                        <a:spcAft>
                          <a:spcPts val="0"/>
                        </a:spcAft>
                        <a:buSzPts val="1000"/>
                        <a:buFont typeface="Roboto"/>
                        <a:buChar char="●"/>
                      </a:pPr>
                      <a:r>
                        <a:rPr lang="de-DE" sz="900" b="1" u="sng" dirty="0">
                          <a:solidFill>
                            <a:schemeClr val="hlink"/>
                          </a:solidFill>
                          <a:latin typeface="Roboto"/>
                          <a:ea typeface="Roboto"/>
                          <a:cs typeface="Roboto"/>
                          <a:sym typeface="Roboto"/>
                          <a:hlinkClick r:id="rId3"/>
                        </a:rPr>
                        <a:t>Fragen zum Nutzen für Beteiligte</a:t>
                      </a:r>
                    </a:p>
                    <a:p>
                      <a:pPr marL="457200" lvl="0" indent="0" algn="l" rtl="0">
                        <a:spcBef>
                          <a:spcPts val="600"/>
                        </a:spcBef>
                        <a:spcAft>
                          <a:spcPts val="600"/>
                        </a:spcAft>
                        <a:buNone/>
                      </a:pPr>
                      <a:endParaRPr sz="1000" dirty="0">
                        <a:latin typeface="Roboto"/>
                        <a:ea typeface="Roboto"/>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65" name="Google Shape;2165;p266"/>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66" name="Google Shape;2166;p266"/>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67" name="Google Shape;2167;p266"/>
          <p:cNvGraphicFramePr/>
          <p:nvPr>
            <p:extLst>
              <p:ext uri="{D42A27DB-BD31-4B8C-83A1-F6EECF244321}">
                <p14:modId xmlns:p14="http://schemas.microsoft.com/office/powerpoint/2010/main" val="2276810622"/>
              </p:ext>
            </p:extLst>
          </p:nvPr>
        </p:nvGraphicFramePr>
        <p:xfrm>
          <a:off x="192731" y="1367798"/>
          <a:ext cx="2762475" cy="346187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Werte, Motivationsfaktoren und Zielbewusstsein einer Person.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Eine Verbindung zu dem, was einem Menschen wirklich am Herzen liegt, beeinflusst, wie das Denken und Handeln einer Person intrinsisch motiviert ist.</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auf Handlungen/Verhaltensweisen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         Persönliche Motivation</a:t>
                      </a:r>
                    </a:p>
                    <a:p>
                      <a:pPr marL="0" lvl="0" indent="0" algn="l" rtl="0">
                        <a:spcBef>
                          <a:spcPts val="0"/>
                        </a:spcBef>
                        <a:spcAft>
                          <a:spcPts val="0"/>
                        </a:spcAft>
                        <a:buNone/>
                      </a:pPr>
                      <a:endParaRPr sz="700" dirty="0">
                        <a:solidFill>
                          <a:srgbClr val="434343"/>
                        </a:solidFill>
                        <a:latin typeface="Roboto"/>
                        <a:ea typeface="Roboto"/>
                        <a:cs typeface="Roboto"/>
                        <a:sym typeface="Roboto"/>
                      </a:endParaRPr>
                    </a:p>
                    <a:p>
                      <a:pPr marL="0" lvl="0" indent="0" algn="l" rtl="0">
                        <a:spcBef>
                          <a:spcPts val="0"/>
                        </a:spcBef>
                        <a:spcAft>
                          <a:spcPts val="0"/>
                        </a:spcAft>
                        <a:buNone/>
                      </a:pPr>
                      <a:endParaRPr sz="700" dirty="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um die Entwicklung von maßgeschneiderten Taktiken 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Sehen die Mitarbeiter eine Verbindung zwischen der Änderung und ihren Werten, ihren Motivationsfaktoren und ihrem Zielbewusstsein?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68" name="Google Shape;2168;p266"/>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69" name="Google Shape;2169;p266"/>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170" name="Google Shape;2170;p266"/>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71" name="Google Shape;2171;p266"/>
          <p:cNvSpPr/>
          <p:nvPr/>
        </p:nvSpPr>
        <p:spPr>
          <a:xfrm>
            <a:off x="1709485" y="3135456"/>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72" name="Google Shape;2172;p266"/>
          <p:cNvSpPr txBox="1"/>
          <p:nvPr/>
        </p:nvSpPr>
        <p:spPr>
          <a:xfrm>
            <a:off x="1118353" y="628263"/>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Values (Werte)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76"/>
        <p:cNvGrpSpPr/>
        <p:nvPr/>
      </p:nvGrpSpPr>
      <p:grpSpPr>
        <a:xfrm>
          <a:off x="0" y="0"/>
          <a:ext cx="0" cy="0"/>
          <a:chOff x="0" y="0"/>
          <a:chExt cx="0" cy="0"/>
        </a:xfrm>
      </p:grpSpPr>
      <p:sp>
        <p:nvSpPr>
          <p:cNvPr id="2177" name="Google Shape;2177;p267"/>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Entwickeln und Ausführen eines Kommunikationsplans</a:t>
            </a:r>
          </a:p>
        </p:txBody>
      </p:sp>
      <p:sp>
        <p:nvSpPr>
          <p:cNvPr id="2178" name="Google Shape;2178;p267"/>
          <p:cNvSpPr txBox="1">
            <a:spLocks noGrp="1"/>
          </p:cNvSpPr>
          <p:nvPr>
            <p:ph type="title"/>
          </p:nvPr>
        </p:nvSpPr>
        <p:spPr>
          <a:xfrm>
            <a:off x="3106200" y="1215400"/>
            <a:ext cx="2762400" cy="34929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lnSpc>
                <a:spcPct val="115000"/>
              </a:lnSpc>
              <a:spcBef>
                <a:spcPts val="500"/>
              </a:spcBef>
              <a:spcAft>
                <a:spcPts val="0"/>
              </a:spcAft>
              <a:buNone/>
            </a:pPr>
            <a:r>
              <a:rPr lang="de-DE" sz="900" dirty="0">
                <a:latin typeface="Roboto"/>
                <a:ea typeface="Roboto"/>
                <a:cs typeface="Roboto"/>
                <a:sym typeface="Roboto"/>
              </a:rPr>
              <a:t>Der Kommunikationsplan beschreibt die übergeordnete Strategie und die taktische Vorgehensweise für die Übermittlung von Mitteilungen an die betroffenen Beteiligten </a:t>
            </a:r>
            <a:br>
              <a:rPr lang="de-DE" sz="900" dirty="0">
                <a:latin typeface="Roboto"/>
                <a:ea typeface="Roboto"/>
                <a:cs typeface="Roboto"/>
                <a:sym typeface="Roboto"/>
              </a:rPr>
            </a:br>
            <a:r>
              <a:rPr lang="de-DE" sz="900" dirty="0">
                <a:latin typeface="Roboto"/>
                <a:ea typeface="Roboto"/>
                <a:cs typeface="Roboto"/>
                <a:sym typeface="Roboto"/>
              </a:rPr>
              <a:t>und Benutzer über den richtigen Kanal und </a:t>
            </a:r>
            <a:br>
              <a:rPr lang="de-DE" sz="900" dirty="0">
                <a:latin typeface="Roboto"/>
                <a:ea typeface="Roboto"/>
                <a:cs typeface="Roboto"/>
                <a:sym typeface="Roboto"/>
              </a:rPr>
            </a:br>
            <a:r>
              <a:rPr lang="de-DE" sz="900" dirty="0">
                <a:latin typeface="Roboto"/>
                <a:ea typeface="Roboto"/>
                <a:cs typeface="Roboto"/>
                <a:sym typeface="Roboto"/>
              </a:rPr>
              <a:t>zum richtigen Zeitpunkt.</a:t>
            </a:r>
          </a:p>
          <a:p>
            <a:pPr marL="0" lvl="0" indent="0" algn="l" rtl="0">
              <a:spcBef>
                <a:spcPts val="600"/>
              </a:spcBef>
              <a:spcAft>
                <a:spcPts val="0"/>
              </a:spcAft>
              <a:buNone/>
            </a:pPr>
            <a:r>
              <a:rPr lang="de-DE" sz="1200" b="1" dirty="0">
                <a:latin typeface="Roboto"/>
                <a:ea typeface="Roboto"/>
                <a:cs typeface="Roboto"/>
                <a:sym typeface="Roboto"/>
              </a:rPr>
              <a:t>Angestrebte Ergebnisse</a:t>
            </a:r>
          </a:p>
          <a:p>
            <a:pPr marL="342900" lvl="0" indent="-228600" algn="l" rtl="0">
              <a:spcBef>
                <a:spcPts val="1000"/>
              </a:spcBef>
              <a:spcAft>
                <a:spcPts val="0"/>
              </a:spcAft>
              <a:buSzPts val="1000"/>
              <a:buFont typeface="Roboto"/>
              <a:buChar char="●"/>
            </a:pPr>
            <a:r>
              <a:rPr lang="de-DE" sz="900" dirty="0">
                <a:latin typeface="Roboto"/>
                <a:ea typeface="Roboto"/>
                <a:cs typeface="Roboto"/>
                <a:sym typeface="Roboto"/>
              </a:rPr>
              <a:t>↑ Ausrichtung aller Beteiligten und Salesforce-Benutzer auf das neue Tool</a:t>
            </a:r>
          </a:p>
          <a:p>
            <a:pPr marL="342900" lvl="0" indent="-228600" algn="l" rtl="0">
              <a:spcBef>
                <a:spcPts val="600"/>
              </a:spcBef>
              <a:spcAft>
                <a:spcPts val="0"/>
              </a:spcAft>
              <a:buSzPts val="1000"/>
              <a:buFont typeface="Roboto"/>
              <a:buChar char="●"/>
            </a:pPr>
            <a:r>
              <a:rPr lang="de-DE" sz="900" dirty="0">
                <a:latin typeface="Roboto"/>
                <a:ea typeface="Roboto"/>
                <a:cs typeface="Roboto"/>
                <a:sym typeface="Roboto"/>
              </a:rPr>
              <a:t>Klar definierte Vorgehensweise für </a:t>
            </a:r>
            <a:br>
              <a:rPr lang="de-DE" sz="900" dirty="0">
                <a:latin typeface="Roboto"/>
                <a:ea typeface="Roboto"/>
                <a:cs typeface="Roboto"/>
                <a:sym typeface="Roboto"/>
              </a:rPr>
            </a:br>
            <a:r>
              <a:rPr lang="de-DE" sz="900" dirty="0">
                <a:latin typeface="Roboto"/>
                <a:ea typeface="Roboto"/>
                <a:cs typeface="Roboto"/>
                <a:sym typeface="Roboto"/>
              </a:rPr>
              <a:t>die Kommunikation zu diesem Tool</a:t>
            </a:r>
          </a:p>
          <a:p>
            <a:pPr marL="342900" lvl="0" indent="-228600" algn="l" rtl="0">
              <a:spcBef>
                <a:spcPts val="600"/>
              </a:spcBef>
              <a:spcAft>
                <a:spcPts val="0"/>
              </a:spcAft>
              <a:buSzPts val="1000"/>
              <a:buFont typeface="Roboto"/>
              <a:buChar char="●"/>
            </a:pPr>
            <a:r>
              <a:rPr lang="de-DE" sz="900" dirty="0">
                <a:latin typeface="Roboto"/>
                <a:ea typeface="Roboto"/>
                <a:cs typeface="Roboto"/>
                <a:sym typeface="Roboto"/>
              </a:rPr>
              <a:t>↑ Möglichkeit für Feedback</a:t>
            </a:r>
          </a:p>
        </p:txBody>
      </p:sp>
      <p:sp>
        <p:nvSpPr>
          <p:cNvPr id="2179" name="Google Shape;2179;p267"/>
          <p:cNvSpPr txBox="1">
            <a:spLocks noGrp="1"/>
          </p:cNvSpPr>
          <p:nvPr>
            <p:ph type="title"/>
          </p:nvPr>
        </p:nvSpPr>
        <p:spPr>
          <a:xfrm>
            <a:off x="5977500" y="12154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latin typeface="Roboto"/>
                <a:ea typeface="Roboto"/>
                <a:cs typeface="Roboto"/>
                <a:sym typeface="Roboto"/>
              </a:rPr>
              <a:t>Ausführung</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Kommunikationskanäle: </a:t>
            </a:r>
            <a:r>
              <a:rPr lang="de-DE" sz="900" dirty="0">
                <a:latin typeface="Roboto"/>
                <a:ea typeface="Roboto"/>
                <a:cs typeface="Roboto"/>
                <a:sym typeface="Roboto"/>
              </a:rPr>
              <a:t>Erfassen Sie die vorhandenen Kommunikationskanäle.</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Chatter: </a:t>
            </a:r>
            <a:r>
              <a:rPr lang="de-DE" sz="900" u="sng" dirty="0">
                <a:solidFill>
                  <a:schemeClr val="hlink"/>
                </a:solidFill>
                <a:latin typeface="Roboto"/>
                <a:ea typeface="Roboto"/>
                <a:cs typeface="Roboto"/>
                <a:sym typeface="Roboto"/>
                <a:hlinkClick r:id="rId3" action="ppaction://hlinksldjump"/>
              </a:rPr>
              <a:t>Erstellen Sie eine Chatter-Gruppe</a:t>
            </a:r>
            <a:r>
              <a:rPr lang="de-DE" sz="900" dirty="0">
                <a:latin typeface="Roboto"/>
                <a:ea typeface="Roboto"/>
                <a:cs typeface="Roboto"/>
                <a:sym typeface="Roboto"/>
              </a:rPr>
              <a:t>.</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Was:</a:t>
            </a:r>
            <a:r>
              <a:rPr lang="de-DE" sz="900" dirty="0">
                <a:latin typeface="Roboto"/>
                <a:ea typeface="Roboto"/>
                <a:cs typeface="Roboto"/>
                <a:sym typeface="Roboto"/>
              </a:rPr>
              <a:t> Nutzen Sie die Vorlagen für Drip-E-Mail-Kampagnen, um die Kommunikation für Ihre Organisation anzupassen. </a:t>
            </a:r>
          </a:p>
          <a:p>
            <a:pPr marL="0" lvl="0" indent="0" algn="l" rtl="0">
              <a:spcBef>
                <a:spcPts val="1800"/>
              </a:spcBef>
              <a:spcAft>
                <a:spcPts val="0"/>
              </a:spcAft>
              <a:buNone/>
            </a:pPr>
            <a:r>
              <a:rPr lang="de-DE" sz="1200" b="1" dirty="0">
                <a:latin typeface="Roboto"/>
                <a:ea typeface="Roboto"/>
                <a:cs typeface="Roboto"/>
                <a:sym typeface="Roboto"/>
              </a:rPr>
              <a:t>Weitere mögliche Strategien</a:t>
            </a:r>
          </a:p>
          <a:p>
            <a:pPr marL="342900" lvl="0" indent="-228600" algn="l" rtl="0">
              <a:spcBef>
                <a:spcPts val="500"/>
              </a:spcBef>
              <a:spcAft>
                <a:spcPts val="0"/>
              </a:spcAft>
              <a:buSzPts val="1000"/>
              <a:buFont typeface="Roboto"/>
              <a:buChar char="●"/>
            </a:pPr>
            <a:r>
              <a:rPr lang="de-DE" sz="900" dirty="0">
                <a:latin typeface="Roboto"/>
                <a:ea typeface="Roboto"/>
                <a:cs typeface="Roboto"/>
                <a:sym typeface="Roboto"/>
              </a:rPr>
              <a:t>Sie könnten Ihren Sponsor bitten, die erste Nachricht zur Einführung des Vorhabens zu versenden. </a:t>
            </a:r>
          </a:p>
          <a:p>
            <a:pPr marL="342900" lvl="0" indent="-228600" algn="l" rtl="0">
              <a:spcBef>
                <a:spcPts val="200"/>
              </a:spcBef>
              <a:spcAft>
                <a:spcPts val="0"/>
              </a:spcAft>
              <a:buSzPts val="1000"/>
              <a:buFont typeface="Roboto"/>
              <a:buChar char="●"/>
            </a:pPr>
            <a:r>
              <a:rPr lang="de-DE" sz="900" dirty="0">
                <a:latin typeface="Roboto"/>
                <a:ea typeface="Roboto"/>
                <a:cs typeface="Roboto"/>
                <a:sym typeface="Roboto"/>
              </a:rPr>
              <a:t>Sie könnten mithilfe von Umfragen eine wechselseitige Feedback-Schleife einrichten. </a:t>
            </a:r>
          </a:p>
          <a:p>
            <a:pPr marL="342900" lvl="0" indent="0" algn="l" rtl="0">
              <a:spcBef>
                <a:spcPts val="200"/>
              </a:spcBef>
              <a:spcAft>
                <a:spcPts val="200"/>
              </a:spcAft>
              <a:buNone/>
            </a:pPr>
            <a:endParaRPr sz="1000" dirty="0">
              <a:latin typeface="Roboto"/>
              <a:ea typeface="Roboto"/>
              <a:cs typeface="Roboto"/>
              <a:sym typeface="Roboto"/>
            </a:endParaRPr>
          </a:p>
        </p:txBody>
      </p:sp>
      <p:graphicFrame>
        <p:nvGraphicFramePr>
          <p:cNvPr id="2180" name="Google Shape;2180;p267"/>
          <p:cNvGraphicFramePr/>
          <p:nvPr>
            <p:extLst>
              <p:ext uri="{D42A27DB-BD31-4B8C-83A1-F6EECF244321}">
                <p14:modId xmlns:p14="http://schemas.microsoft.com/office/powerpoint/2010/main" val="3172801685"/>
              </p:ext>
            </p:extLst>
          </p:nvPr>
        </p:nvGraphicFramePr>
        <p:xfrm>
          <a:off x="3203942" y="3928100"/>
          <a:ext cx="5554250" cy="952000"/>
        </p:xfrm>
        <a:graphic>
          <a:graphicData uri="http://schemas.openxmlformats.org/drawingml/2006/table">
            <a:tbl>
              <a:tblPr>
                <a:noFill/>
                <a:tableStyleId>{45470F37-8B12-47F0-81BC-2B07CDDA16E9}</a:tableStyleId>
              </a:tblPr>
              <a:tblGrid>
                <a:gridCol w="5554250">
                  <a:extLst>
                    <a:ext uri="{9D8B030D-6E8A-4147-A177-3AD203B41FA5}">
                      <a16:colId xmlns:a16="http://schemas.microsoft.com/office/drawing/2014/main" val="20000"/>
                    </a:ext>
                  </a:extLst>
                </a:gridCol>
              </a:tblGrid>
              <a:tr h="211675">
                <a:tc>
                  <a:txBody>
                    <a:bodyPr/>
                    <a:lstStyle/>
                    <a:p>
                      <a:pPr marL="0" lvl="0" indent="0" algn="l" rtl="0">
                        <a:spcBef>
                          <a:spcPts val="0"/>
                        </a:spcBef>
                        <a:spcAft>
                          <a:spcPts val="0"/>
                        </a:spcAft>
                        <a:buNone/>
                      </a:pPr>
                      <a:r>
                        <a:rPr lang="de-DE" sz="120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740325">
                <a:tc>
                  <a:txBody>
                    <a:bodyPr/>
                    <a:lstStyle/>
                    <a:p>
                      <a:pPr marL="285750" lvl="0" indent="-234950" algn="l" rtl="0">
                        <a:spcBef>
                          <a:spcPts val="0"/>
                        </a:spcBef>
                        <a:spcAft>
                          <a:spcPts val="0"/>
                        </a:spcAft>
                        <a:buSzPts val="1000"/>
                        <a:buFont typeface="Roboto"/>
                        <a:buChar char="●"/>
                      </a:pPr>
                      <a:r>
                        <a:rPr lang="de-DE" sz="900" b="1" u="sng" dirty="0">
                          <a:solidFill>
                            <a:schemeClr val="hlink"/>
                          </a:solidFill>
                          <a:latin typeface="Roboto"/>
                          <a:ea typeface="Roboto"/>
                          <a:cs typeface="Roboto"/>
                          <a:sym typeface="Roboto"/>
                        </a:rPr>
                        <a:t>Kommunikationsplanvorlage</a:t>
                      </a:r>
                    </a:p>
                    <a:p>
                      <a:pPr marL="285750" marR="0" lvl="0" indent="-234950" algn="l" defTabSz="914400" rtl="0" eaLnBrk="1" fontAlgn="auto" latinLnBrk="0" hangingPunct="1">
                        <a:lnSpc>
                          <a:spcPct val="100000"/>
                        </a:lnSpc>
                        <a:spcBef>
                          <a:spcPts val="600"/>
                        </a:spcBef>
                        <a:spcAft>
                          <a:spcPts val="0"/>
                        </a:spcAft>
                        <a:buClr>
                          <a:srgbClr val="000000"/>
                        </a:buClr>
                        <a:buSzPts val="1000"/>
                        <a:buFont typeface="Roboto"/>
                        <a:buChar char="●"/>
                        <a:tabLst/>
                        <a:defRPr/>
                      </a:pPr>
                      <a:r>
                        <a:rPr lang="de-DE" sz="900" b="1" u="none" dirty="0">
                          <a:solidFill>
                            <a:schemeClr val="hlink"/>
                          </a:solidFill>
                          <a:latin typeface="Roboto"/>
                          <a:ea typeface="Roboto"/>
                          <a:cs typeface="Roboto"/>
                          <a:sym typeface="Roboto"/>
                        </a:rPr>
                        <a:t>Beispiel für Drip-E-Mail-Kampagne </a:t>
                      </a:r>
                      <a:r>
                        <a:rPr lang="de-DE" sz="900" i="1" dirty="0">
                          <a:solidFill>
                            <a:schemeClr val="hlink"/>
                          </a:solidFill>
                          <a:latin typeface="Roboto"/>
                          <a:ea typeface="Roboto"/>
                          <a:cs typeface="Roboto"/>
                          <a:sym typeface="Roboto"/>
                        </a:rPr>
                        <a:t>(siehe MFA-Einführungspaket)</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81" name="Google Shape;2181;p267"/>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2" name="Google Shape;2182;p267"/>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83" name="Google Shape;2183;p267"/>
          <p:cNvGraphicFramePr/>
          <p:nvPr>
            <p:extLst>
              <p:ext uri="{D42A27DB-BD31-4B8C-83A1-F6EECF244321}">
                <p14:modId xmlns:p14="http://schemas.microsoft.com/office/powerpoint/2010/main" val="739613195"/>
              </p:ext>
            </p:extLst>
          </p:nvPr>
        </p:nvGraphicFramePr>
        <p:xfrm>
          <a:off x="192731" y="1367798"/>
          <a:ext cx="2796959" cy="3722160"/>
        </p:xfrm>
        <a:graphic>
          <a:graphicData uri="http://schemas.openxmlformats.org/drawingml/2006/table">
            <a:tbl>
              <a:tblPr>
                <a:noFill/>
                <a:tableStyleId>{45470F37-8B12-47F0-81BC-2B07CDDA16E9}</a:tableStyleId>
              </a:tblPr>
              <a:tblGrid>
                <a:gridCol w="1453189">
                  <a:extLst>
                    <a:ext uri="{9D8B030D-6E8A-4147-A177-3AD203B41FA5}">
                      <a16:colId xmlns:a16="http://schemas.microsoft.com/office/drawing/2014/main" val="20000"/>
                    </a:ext>
                  </a:extLst>
                </a:gridCol>
                <a:gridCol w="1343770">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Informationen, Tools, Schulungen und Ressourcen, die die Mitarbeiter bei der Ausführung ihrer Aufgaben unterstützen.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Der Zugang zu geeigneten Ressourcen für die Weiterentwicklung beeinflusst die Mitarbeiter beim Aufbau von Kenntnissen und Fähigkeiten, die für eine erfolgreiche Einbindung, Leistung und Änderung erforderlich sind.</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auf Handlungen/Verhaltensweisen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       Persönliche Fähigkeit</a:t>
                      </a:r>
                    </a:p>
                    <a:p>
                      <a:pPr marL="0" lvl="0" indent="0" algn="l" rtl="0">
                        <a:spcBef>
                          <a:spcPts val="0"/>
                        </a:spcBef>
                        <a:spcAft>
                          <a:spcPts val="0"/>
                        </a:spcAft>
                        <a:buNone/>
                      </a:pPr>
                      <a:endParaRPr sz="700">
                        <a:solidFill>
                          <a:srgbClr val="434343"/>
                        </a:solidFill>
                        <a:latin typeface="Roboto"/>
                        <a:ea typeface="Roboto"/>
                        <a:cs typeface="Roboto"/>
                        <a:sym typeface="Roboto"/>
                      </a:endParaRPr>
                    </a:p>
                    <a:p>
                      <a:pPr marL="0" lvl="0" indent="0" algn="l" rtl="0">
                        <a:spcBef>
                          <a:spcPts val="0"/>
                        </a:spcBef>
                        <a:spcAft>
                          <a:spcPts val="0"/>
                        </a:spcAft>
                        <a:buNone/>
                      </a:pPr>
                      <a:endParaRPr sz="7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um herauszufinden, ob dieser HEBEL eine erfolgreiche Änderung fördert oder hemmt, und um die Entwicklung von maßgeschneiderten Taktiken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Verfügen die Mitarbeiter über Informationen, Schulungen, Fähigkeiten und Kenntnisse, die für die Umsetzung der Änderung benötigt werden?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84" name="Google Shape;2184;p267"/>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85" name="Google Shape;2185;p267"/>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186" name="Google Shape;2186;p267"/>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7" name="Google Shape;2187;p267"/>
          <p:cNvSpPr txBox="1"/>
          <p:nvPr/>
        </p:nvSpPr>
        <p:spPr>
          <a:xfrm>
            <a:off x="1132432" y="611367"/>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300" dirty="0">
                <a:solidFill>
                  <a:srgbClr val="434343"/>
                </a:solidFill>
                <a:latin typeface="Roboto"/>
                <a:ea typeface="Roboto"/>
                <a:cs typeface="Roboto"/>
                <a:sym typeface="Roboto"/>
              </a:rPr>
              <a:t>Enablement (Befähigung)</a:t>
            </a:r>
          </a:p>
        </p:txBody>
      </p:sp>
      <p:grpSp>
        <p:nvGrpSpPr>
          <p:cNvPr id="2188" name="Google Shape;2188;p267"/>
          <p:cNvGrpSpPr/>
          <p:nvPr/>
        </p:nvGrpSpPr>
        <p:grpSpPr>
          <a:xfrm>
            <a:off x="1720266" y="3379809"/>
            <a:ext cx="99291" cy="125699"/>
            <a:chOff x="9983846" y="5539482"/>
            <a:chExt cx="521761" cy="659493"/>
          </a:xfrm>
        </p:grpSpPr>
        <p:sp>
          <p:nvSpPr>
            <p:cNvPr id="2189" name="Google Shape;2189;p267"/>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0" name="Google Shape;2190;p267"/>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1" name="Google Shape;2191;p267"/>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2" name="Google Shape;2192;p267"/>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6"/>
        <p:cNvGrpSpPr/>
        <p:nvPr/>
      </p:nvGrpSpPr>
      <p:grpSpPr>
        <a:xfrm>
          <a:off x="0" y="0"/>
          <a:ext cx="0" cy="0"/>
          <a:chOff x="0" y="0"/>
          <a:chExt cx="0" cy="0"/>
        </a:xfrm>
      </p:grpSpPr>
      <p:sp>
        <p:nvSpPr>
          <p:cNvPr id="2197" name="Google Shape;2197;p268"/>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Entwickeln und Ausführen einer Schulungsstrategie</a:t>
            </a:r>
          </a:p>
        </p:txBody>
      </p:sp>
      <p:sp>
        <p:nvSpPr>
          <p:cNvPr id="2198" name="Google Shape;2198;p268"/>
          <p:cNvSpPr txBox="1">
            <a:spLocks noGrp="1"/>
          </p:cNvSpPr>
          <p:nvPr>
            <p:ph type="title"/>
          </p:nvPr>
        </p:nvSpPr>
        <p:spPr>
          <a:xfrm>
            <a:off x="3106200" y="1367800"/>
            <a:ext cx="2762400" cy="2359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spcBef>
                <a:spcPts val="500"/>
              </a:spcBef>
              <a:spcAft>
                <a:spcPts val="0"/>
              </a:spcAft>
              <a:buClr>
                <a:srgbClr val="7F7F7F"/>
              </a:buClr>
              <a:buSzPts val="1600"/>
              <a:buFont typeface="Proxima Nova"/>
              <a:buNone/>
            </a:pPr>
            <a:r>
              <a:rPr lang="de-DE" sz="900" dirty="0">
                <a:latin typeface="Roboto"/>
                <a:ea typeface="Roboto"/>
                <a:cs typeface="Roboto"/>
                <a:sym typeface="Roboto"/>
              </a:rPr>
              <a:t>Schulungen sind unerlässlich, um den Benutzern die Fähigkeiten zu vermitteln, die sie für ein effektives Arbeiten mit der neuen Technologie und den durch die Umstellung auf die neue Technologie eingeführten Prozessen benötigen.</a:t>
            </a:r>
          </a:p>
          <a:p>
            <a:pPr marL="0" lvl="0" indent="0" algn="l" rtl="0">
              <a:spcBef>
                <a:spcPts val="600"/>
              </a:spcBef>
              <a:spcAft>
                <a:spcPts val="0"/>
              </a:spcAft>
              <a:buNone/>
            </a:pPr>
            <a:endParaRPr sz="1200" b="1" dirty="0">
              <a:latin typeface="Roboto"/>
              <a:ea typeface="Roboto"/>
              <a:cs typeface="Roboto"/>
              <a:sym typeface="Roboto"/>
            </a:endParaRPr>
          </a:p>
          <a:p>
            <a:pPr marL="0" lvl="0" indent="0" algn="l" rtl="0">
              <a:spcBef>
                <a:spcPts val="1000"/>
              </a:spcBef>
              <a:spcAft>
                <a:spcPts val="0"/>
              </a:spcAft>
              <a:buNone/>
            </a:pPr>
            <a:r>
              <a:rPr lang="de-DE" sz="1200" b="1" dirty="0">
                <a:latin typeface="Roboto"/>
                <a:ea typeface="Roboto"/>
                <a:cs typeface="Roboto"/>
                <a:sym typeface="Roboto"/>
              </a:rPr>
              <a:t>Angestrebte Ergebnisse</a:t>
            </a:r>
          </a:p>
          <a:p>
            <a:pPr marL="342900" lvl="0" indent="-228600" algn="l" rtl="0">
              <a:spcBef>
                <a:spcPts val="1000"/>
              </a:spcBef>
              <a:spcAft>
                <a:spcPts val="200"/>
              </a:spcAft>
              <a:buSzPts val="1000"/>
              <a:buFont typeface="Roboto"/>
              <a:buChar char="●"/>
            </a:pPr>
            <a:r>
              <a:rPr lang="de-DE" sz="900" dirty="0">
                <a:latin typeface="Roboto"/>
                <a:ea typeface="Roboto"/>
                <a:cs typeface="Roboto"/>
                <a:sym typeface="Roboto"/>
              </a:rPr>
              <a:t>Eine qualifizierte Belegschaft, die das neue Tool und die neue Plattform souverän und effektiv zur Erledigung ihrer Aufgaben nutzen kann. </a:t>
            </a:r>
          </a:p>
        </p:txBody>
      </p:sp>
      <p:sp>
        <p:nvSpPr>
          <p:cNvPr id="2199" name="Google Shape;2199;p268"/>
          <p:cNvSpPr txBox="1">
            <a:spLocks noGrp="1"/>
          </p:cNvSpPr>
          <p:nvPr>
            <p:ph type="title"/>
          </p:nvPr>
        </p:nvSpPr>
        <p:spPr>
          <a:xfrm>
            <a:off x="5977500" y="1367800"/>
            <a:ext cx="3060000" cy="2402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latin typeface="Roboto"/>
                <a:ea typeface="Roboto"/>
                <a:cs typeface="Roboto"/>
                <a:sym typeface="Roboto"/>
              </a:rPr>
              <a:t>Ausführung</a:t>
            </a:r>
          </a:p>
          <a:p>
            <a:pPr marL="457200" lvl="0" indent="-292100" algn="l" rtl="0">
              <a:lnSpc>
                <a:spcPct val="100000"/>
              </a:lnSpc>
              <a:spcBef>
                <a:spcPts val="1000"/>
              </a:spcBef>
              <a:spcAft>
                <a:spcPts val="0"/>
              </a:spcAft>
              <a:buSzPts val="1000"/>
              <a:buFont typeface="Roboto"/>
              <a:buChar char="●"/>
            </a:pPr>
            <a:r>
              <a:rPr lang="de-DE" sz="900" b="1" dirty="0">
                <a:latin typeface="Roboto"/>
                <a:ea typeface="Roboto"/>
                <a:cs typeface="Roboto"/>
                <a:sym typeface="Roboto"/>
              </a:rPr>
              <a:t>Schulungsbedarf einschätzen:</a:t>
            </a:r>
            <a:r>
              <a:rPr lang="de-DE" sz="900" dirty="0">
                <a:latin typeface="Roboto"/>
                <a:ea typeface="Roboto"/>
                <a:cs typeface="Roboto"/>
                <a:sym typeface="Roboto"/>
              </a:rPr>
              <a:t> Beurteilen </a:t>
            </a:r>
            <a:br>
              <a:rPr lang="de-DE" sz="900" dirty="0">
                <a:latin typeface="Roboto"/>
                <a:ea typeface="Roboto"/>
                <a:cs typeface="Roboto"/>
                <a:sym typeface="Roboto"/>
              </a:rPr>
            </a:br>
            <a:r>
              <a:rPr lang="de-DE" sz="900" dirty="0">
                <a:latin typeface="Roboto"/>
                <a:ea typeface="Roboto"/>
                <a:cs typeface="Roboto"/>
                <a:sym typeface="Roboto"/>
              </a:rPr>
              <a:t>Sie den Schulungsbedarf der betroffenen Zielgruppe.</a:t>
            </a:r>
          </a:p>
          <a:p>
            <a:pPr marL="457200" lvl="0" indent="-292100" algn="l" rtl="0">
              <a:lnSpc>
                <a:spcPct val="100000"/>
              </a:lnSpc>
              <a:spcBef>
                <a:spcPts val="1000"/>
              </a:spcBef>
              <a:spcAft>
                <a:spcPts val="0"/>
              </a:spcAft>
              <a:buSzPts val="1000"/>
              <a:buFont typeface="Roboto"/>
              <a:buChar char="●"/>
            </a:pPr>
            <a:r>
              <a:rPr lang="de-DE" sz="900" b="1" dirty="0">
                <a:latin typeface="Roboto"/>
                <a:ea typeface="Roboto"/>
                <a:cs typeface="Roboto"/>
                <a:sym typeface="Roboto"/>
              </a:rPr>
              <a:t>Planen:</a:t>
            </a:r>
            <a:r>
              <a:rPr lang="de-DE" sz="900" dirty="0">
                <a:latin typeface="Roboto"/>
                <a:ea typeface="Roboto"/>
                <a:cs typeface="Roboto"/>
                <a:sym typeface="Roboto"/>
              </a:rPr>
              <a:t> Entwickeln Sie eine Strategie für das Schulungskonzept.</a:t>
            </a:r>
          </a:p>
          <a:p>
            <a:pPr marL="457200" lvl="0" indent="-292100" algn="l" rtl="0">
              <a:lnSpc>
                <a:spcPct val="100000"/>
              </a:lnSpc>
              <a:spcBef>
                <a:spcPts val="1000"/>
              </a:spcBef>
              <a:spcAft>
                <a:spcPts val="0"/>
              </a:spcAft>
              <a:buSzPts val="1000"/>
              <a:buFont typeface="Roboto"/>
              <a:buChar char="●"/>
            </a:pPr>
            <a:r>
              <a:rPr lang="de-DE" sz="900" b="1" dirty="0">
                <a:latin typeface="Roboto"/>
                <a:ea typeface="Roboto"/>
                <a:cs typeface="Roboto"/>
                <a:sym typeface="Roboto"/>
              </a:rPr>
              <a:t>Erstellen:</a:t>
            </a:r>
            <a:r>
              <a:rPr lang="de-DE" sz="900" dirty="0">
                <a:latin typeface="Roboto"/>
                <a:ea typeface="Roboto"/>
                <a:cs typeface="Roboto"/>
                <a:sym typeface="Roboto"/>
              </a:rPr>
              <a:t> Erstellen Sie die Schulungsunterlagen.</a:t>
            </a:r>
          </a:p>
          <a:p>
            <a:pPr marL="457200" lvl="0" indent="-292100" algn="l" rtl="0">
              <a:lnSpc>
                <a:spcPct val="100000"/>
              </a:lnSpc>
              <a:spcBef>
                <a:spcPts val="1000"/>
              </a:spcBef>
              <a:spcAft>
                <a:spcPts val="0"/>
              </a:spcAft>
              <a:buSzPts val="1000"/>
              <a:buFont typeface="Roboto"/>
              <a:buChar char="●"/>
            </a:pPr>
            <a:r>
              <a:rPr lang="de-DE" sz="900" b="1" dirty="0">
                <a:latin typeface="Roboto"/>
                <a:ea typeface="Roboto"/>
                <a:cs typeface="Roboto"/>
                <a:sym typeface="Roboto"/>
              </a:rPr>
              <a:t>Durchführen:</a:t>
            </a:r>
            <a:r>
              <a:rPr lang="de-DE" sz="900" dirty="0">
                <a:latin typeface="Roboto"/>
                <a:ea typeface="Roboto"/>
                <a:cs typeface="Roboto"/>
                <a:sym typeface="Roboto"/>
              </a:rPr>
              <a:t>  Führen Sie die Schulungen für Benutzer durch.</a:t>
            </a:r>
          </a:p>
          <a:p>
            <a:pPr marL="0" lvl="0" indent="0" algn="l" rtl="0">
              <a:spcBef>
                <a:spcPts val="1000"/>
              </a:spcBef>
              <a:spcAft>
                <a:spcPts val="0"/>
              </a:spcAft>
              <a:buNone/>
            </a:pPr>
            <a:r>
              <a:rPr lang="de-DE" sz="1200" b="1" dirty="0">
                <a:latin typeface="Roboto"/>
                <a:ea typeface="Roboto"/>
                <a:cs typeface="Roboto"/>
                <a:sym typeface="Roboto"/>
              </a:rPr>
              <a:t>Weitere mögliche Strategien</a:t>
            </a:r>
          </a:p>
          <a:p>
            <a:pPr marL="342900" lvl="0" indent="-228600" algn="l" rtl="0">
              <a:spcBef>
                <a:spcPts val="500"/>
              </a:spcBef>
              <a:spcAft>
                <a:spcPts val="200"/>
              </a:spcAft>
              <a:buSzPts val="1000"/>
              <a:buFont typeface="Roboto"/>
              <a:buChar char="●"/>
            </a:pPr>
            <a:r>
              <a:rPr lang="de-DE" sz="900" dirty="0">
                <a:latin typeface="Roboto"/>
                <a:ea typeface="Roboto"/>
                <a:cs typeface="Roboto"/>
                <a:sym typeface="Roboto"/>
              </a:rPr>
              <a:t>Sie können den Benutzern die Möglichkeit geben, das neue Tool im Praxiseinsatz auszuprobieren, </a:t>
            </a:r>
            <a:br>
              <a:rPr lang="de-DE" sz="900" dirty="0">
                <a:latin typeface="Roboto"/>
                <a:ea typeface="Roboto"/>
                <a:cs typeface="Roboto"/>
                <a:sym typeface="Roboto"/>
              </a:rPr>
            </a:br>
            <a:r>
              <a:rPr lang="de-DE" sz="900" dirty="0">
                <a:latin typeface="Roboto"/>
                <a:ea typeface="Roboto"/>
                <a:cs typeface="Roboto"/>
                <a:sym typeface="Roboto"/>
              </a:rPr>
              <a:t>z. B. bei Lunch-and-Learn-Veranstaltungen, speziellen Sprechzeiten oder Live-Demos.  </a:t>
            </a:r>
          </a:p>
        </p:txBody>
      </p:sp>
      <p:graphicFrame>
        <p:nvGraphicFramePr>
          <p:cNvPr id="2200" name="Google Shape;2200;p268"/>
          <p:cNvGraphicFramePr/>
          <p:nvPr>
            <p:extLst>
              <p:ext uri="{D42A27DB-BD31-4B8C-83A1-F6EECF244321}">
                <p14:modId xmlns:p14="http://schemas.microsoft.com/office/powerpoint/2010/main" val="2258655790"/>
              </p:ext>
            </p:extLst>
          </p:nvPr>
        </p:nvGraphicFramePr>
        <p:xfrm>
          <a:off x="3106192" y="4318911"/>
          <a:ext cx="5886900" cy="1019305"/>
        </p:xfrm>
        <a:graphic>
          <a:graphicData uri="http://schemas.openxmlformats.org/drawingml/2006/table">
            <a:tbl>
              <a:tblPr>
                <a:noFill/>
                <a:tableStyleId>{45470F37-8B12-47F0-81BC-2B07CDDA16E9}</a:tableStyleId>
              </a:tblPr>
              <a:tblGrid>
                <a:gridCol w="5886900">
                  <a:extLst>
                    <a:ext uri="{9D8B030D-6E8A-4147-A177-3AD203B41FA5}">
                      <a16:colId xmlns:a16="http://schemas.microsoft.com/office/drawing/2014/main" val="20000"/>
                    </a:ext>
                  </a:extLst>
                </a:gridCol>
              </a:tblGrid>
              <a:tr h="137950">
                <a:tc>
                  <a:txBody>
                    <a:bodyPr/>
                    <a:lstStyle/>
                    <a:p>
                      <a:pPr marL="0" lvl="0" indent="0" algn="l" rtl="0">
                        <a:spcBef>
                          <a:spcPts val="0"/>
                        </a:spcBef>
                        <a:spcAft>
                          <a:spcPts val="0"/>
                        </a:spcAft>
                        <a:buNone/>
                      </a:pPr>
                      <a:r>
                        <a:rPr lang="de-DE" sz="1200" dirty="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836425">
                <a:tc>
                  <a:txBody>
                    <a:bodyPr/>
                    <a:lstStyle/>
                    <a:p>
                      <a:pPr marL="285750" lvl="0" indent="-234950" algn="l" rtl="0">
                        <a:spcBef>
                          <a:spcPts val="600"/>
                        </a:spcBef>
                        <a:spcAft>
                          <a:spcPts val="600"/>
                        </a:spcAft>
                        <a:buSzPts val="1000"/>
                        <a:buFont typeface="Roboto"/>
                        <a:buChar char="●"/>
                      </a:pPr>
                      <a:r>
                        <a:rPr lang="de-DE" sz="900" b="1" u="sng" dirty="0">
                          <a:solidFill>
                            <a:schemeClr val="hlink"/>
                          </a:solidFill>
                          <a:latin typeface="Roboto"/>
                          <a:ea typeface="Roboto"/>
                          <a:cs typeface="Roboto"/>
                          <a:sym typeface="Roboto"/>
                          <a:hlinkClick r:id="rId3"/>
                        </a:rPr>
                        <a:t>Schulungsplanvorlage</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01" name="Google Shape;2201;p268"/>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2" name="Google Shape;2202;p268"/>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03" name="Google Shape;2203;p268"/>
          <p:cNvGraphicFramePr/>
          <p:nvPr>
            <p:extLst>
              <p:ext uri="{D42A27DB-BD31-4B8C-83A1-F6EECF244321}">
                <p14:modId xmlns:p14="http://schemas.microsoft.com/office/powerpoint/2010/main" val="3813862593"/>
              </p:ext>
            </p:extLst>
          </p:nvPr>
        </p:nvGraphicFramePr>
        <p:xfrm>
          <a:off x="192731" y="1367798"/>
          <a:ext cx="2804911" cy="3722160"/>
        </p:xfrm>
        <a:graphic>
          <a:graphicData uri="http://schemas.openxmlformats.org/drawingml/2006/table">
            <a:tbl>
              <a:tblPr>
                <a:noFill/>
                <a:tableStyleId>{45470F37-8B12-47F0-81BC-2B07CDDA16E9}</a:tableStyleId>
              </a:tblPr>
              <a:tblGrid>
                <a:gridCol w="1453189">
                  <a:extLst>
                    <a:ext uri="{9D8B030D-6E8A-4147-A177-3AD203B41FA5}">
                      <a16:colId xmlns:a16="http://schemas.microsoft.com/office/drawing/2014/main" val="20000"/>
                    </a:ext>
                  </a:extLst>
                </a:gridCol>
                <a:gridCol w="1351722">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Informationen, Tools, Schulungen und Ressourcen, die die Mitarbeiter bei der Ausführung ihrer Aufgaben unterstützen.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Der Zugang zu geeigneten Ressourcen für die Weiterentwicklung beeinflusst die Mitarbeiter beim Aufbau von Kenntnissen und Fähigkeiten, die für eine erfolgreiche Einbindung, Leistung und Änderung erforderlich sind.</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auf Handlungen/Verhaltensweisen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       Persönliche Fähigkeit</a:t>
                      </a:r>
                    </a:p>
                    <a:p>
                      <a:pPr marL="0" lvl="0" indent="0" algn="l" rtl="0">
                        <a:spcBef>
                          <a:spcPts val="0"/>
                        </a:spcBef>
                        <a:spcAft>
                          <a:spcPts val="0"/>
                        </a:spcAft>
                        <a:buNone/>
                      </a:pPr>
                      <a:endParaRPr sz="700">
                        <a:solidFill>
                          <a:srgbClr val="434343"/>
                        </a:solidFill>
                        <a:latin typeface="Roboto"/>
                        <a:ea typeface="Roboto"/>
                        <a:cs typeface="Roboto"/>
                        <a:sym typeface="Roboto"/>
                      </a:endParaRPr>
                    </a:p>
                    <a:p>
                      <a:pPr marL="0" lvl="0" indent="0" algn="l" rtl="0">
                        <a:spcBef>
                          <a:spcPts val="0"/>
                        </a:spcBef>
                        <a:spcAft>
                          <a:spcPts val="0"/>
                        </a:spcAft>
                        <a:buNone/>
                      </a:pPr>
                      <a:endParaRPr sz="700">
                        <a:solidFill>
                          <a:srgbClr val="434343"/>
                        </a:solidFill>
                        <a:latin typeface="Roboto"/>
                        <a:ea typeface="Roboto"/>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um herauszufinden, ob dieser HEBEL eine erfolgreiche Änderung fördert oder hemmt, und um die Entwicklung von maßgeschneiderten Taktiken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Verfügen die Mitarbeiter über Informationen, Schulungen, Fähigkeiten und Kenntnisse, die für die Umsetzung der Änderung benötigt werden?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04" name="Google Shape;2204;p268"/>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205" name="Google Shape;2205;p268"/>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06" name="Google Shape;2206;p268"/>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7" name="Google Shape;2207;p268"/>
          <p:cNvSpPr txBox="1"/>
          <p:nvPr/>
        </p:nvSpPr>
        <p:spPr>
          <a:xfrm>
            <a:off x="1118353" y="614498"/>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300" dirty="0">
                <a:solidFill>
                  <a:srgbClr val="434343"/>
                </a:solidFill>
                <a:latin typeface="Roboto"/>
                <a:ea typeface="Roboto"/>
                <a:cs typeface="Roboto"/>
                <a:sym typeface="Roboto"/>
              </a:rPr>
              <a:t>Enablement (Befähigung)</a:t>
            </a:r>
          </a:p>
        </p:txBody>
      </p:sp>
      <p:grpSp>
        <p:nvGrpSpPr>
          <p:cNvPr id="2208" name="Google Shape;2208;p268"/>
          <p:cNvGrpSpPr/>
          <p:nvPr/>
        </p:nvGrpSpPr>
        <p:grpSpPr>
          <a:xfrm>
            <a:off x="1744119" y="3387760"/>
            <a:ext cx="99291" cy="125699"/>
            <a:chOff x="9983846" y="5539482"/>
            <a:chExt cx="521761" cy="659493"/>
          </a:xfrm>
        </p:grpSpPr>
        <p:sp>
          <p:nvSpPr>
            <p:cNvPr id="2209" name="Google Shape;2209;p268"/>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0" name="Google Shape;2210;p268"/>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1" name="Google Shape;2211;p268"/>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2" name="Google Shape;2212;p268"/>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17" name="Google Shape;2217;p269"/>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Durchführen einer Überprüfung der Anreize</a:t>
            </a:r>
          </a:p>
        </p:txBody>
      </p:sp>
      <p:sp>
        <p:nvSpPr>
          <p:cNvPr id="2218" name="Google Shape;2218;p269"/>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solidFill>
                  <a:schemeClr val="accent2"/>
                </a:solidFill>
                <a:latin typeface="Roboto"/>
                <a:ea typeface="Roboto"/>
                <a:cs typeface="Roboto"/>
                <a:sym typeface="Roboto"/>
              </a:rPr>
              <a:t>Beschreibung</a:t>
            </a:r>
          </a:p>
          <a:p>
            <a:pPr marL="0" lvl="0" indent="0" algn="l" rtl="0">
              <a:spcBef>
                <a:spcPts val="500"/>
              </a:spcBef>
              <a:spcAft>
                <a:spcPts val="0"/>
              </a:spcAft>
              <a:buNone/>
            </a:pPr>
            <a:r>
              <a:rPr lang="de-DE" sz="900" dirty="0">
                <a:latin typeface="Roboto"/>
                <a:ea typeface="Roboto"/>
                <a:cs typeface="Roboto"/>
                <a:sym typeface="Roboto"/>
              </a:rPr>
              <a:t>Passen Sie bereits bestehende Anreize an und suchen Sie nach Möglichkeiten, zusätzliche Anreize zur Steigerung der Akzeptanz zu schaffen. </a:t>
            </a:r>
          </a:p>
          <a:p>
            <a:pPr marL="0" lvl="0" indent="0" algn="l" rtl="0">
              <a:spcBef>
                <a:spcPts val="1800"/>
              </a:spcBef>
              <a:spcAft>
                <a:spcPts val="0"/>
              </a:spcAft>
              <a:buNone/>
            </a:pPr>
            <a:r>
              <a:rPr lang="de-DE" sz="1200" b="1" dirty="0">
                <a:latin typeface="Roboto"/>
                <a:ea typeface="Roboto"/>
                <a:cs typeface="Roboto"/>
                <a:sym typeface="Roboto"/>
              </a:rPr>
              <a:t>Angestrebte Ergebnisse</a:t>
            </a:r>
          </a:p>
          <a:p>
            <a:pPr marL="342900" lvl="0" indent="-228600" algn="l" rtl="0">
              <a:spcBef>
                <a:spcPts val="1000"/>
              </a:spcBef>
              <a:spcAft>
                <a:spcPts val="0"/>
              </a:spcAft>
              <a:buSzPts val="1000"/>
              <a:buFont typeface="Roboto"/>
              <a:buChar char="●"/>
            </a:pPr>
            <a:r>
              <a:rPr lang="de-DE" sz="900" dirty="0">
                <a:latin typeface="Roboto"/>
                <a:ea typeface="Roboto"/>
                <a:cs typeface="Roboto"/>
                <a:sym typeface="Roboto"/>
              </a:rPr>
              <a:t>Beseitigung von Anreizen, die die Akzeptanz der Funktion oder des Produkts hemmen</a:t>
            </a:r>
          </a:p>
          <a:p>
            <a:pPr marL="342900" lvl="0" indent="-228600" algn="l" rtl="0">
              <a:spcBef>
                <a:spcPts val="200"/>
              </a:spcBef>
              <a:spcAft>
                <a:spcPts val="200"/>
              </a:spcAft>
              <a:buSzPts val="1000"/>
              <a:buFont typeface="Roboto"/>
              <a:buChar char="●"/>
            </a:pPr>
            <a:r>
              <a:rPr lang="de-DE" sz="900" dirty="0">
                <a:latin typeface="Roboto"/>
                <a:ea typeface="Roboto"/>
                <a:cs typeface="Roboto"/>
                <a:sym typeface="Roboto"/>
              </a:rPr>
              <a:t>Schaffung zusätzlicher Anreize, die die Akzeptanz der Funktion oder des Produkts fördern</a:t>
            </a:r>
          </a:p>
        </p:txBody>
      </p:sp>
      <p:sp>
        <p:nvSpPr>
          <p:cNvPr id="2219" name="Google Shape;2219;p269"/>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Ausführung</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Nutzung berücksichtigen:</a:t>
            </a:r>
            <a:r>
              <a:rPr lang="de-DE" sz="900" dirty="0">
                <a:latin typeface="Roboto"/>
                <a:ea typeface="Roboto"/>
                <a:cs typeface="Roboto"/>
                <a:sym typeface="Roboto"/>
              </a:rPr>
              <a:t> Berücksichtigen Sie die Nutzung der Funktion im Leistungsmanagement-Prozess, bei den Kriterien für eine Höherstufung </a:t>
            </a:r>
            <a:br>
              <a:rPr lang="de-DE" sz="900" dirty="0">
                <a:latin typeface="Roboto"/>
                <a:ea typeface="Roboto"/>
                <a:cs typeface="Roboto"/>
                <a:sym typeface="Roboto"/>
              </a:rPr>
            </a:br>
            <a:r>
              <a:rPr lang="de-DE" sz="900" dirty="0">
                <a:latin typeface="Roboto"/>
                <a:ea typeface="Roboto"/>
                <a:cs typeface="Roboto"/>
                <a:sym typeface="Roboto"/>
              </a:rPr>
              <a:t>und bei relevanten Vergünstigungen. </a:t>
            </a:r>
          </a:p>
          <a:p>
            <a:pPr marL="254000" marR="0" lvl="0" indent="-190500" algn="l" rtl="0">
              <a:lnSpc>
                <a:spcPct val="100000"/>
              </a:lnSpc>
              <a:spcBef>
                <a:spcPts val="500"/>
              </a:spcBef>
              <a:spcAft>
                <a:spcPts val="0"/>
              </a:spcAft>
              <a:buSzPts val="1000"/>
              <a:buChar char="●"/>
            </a:pPr>
            <a:r>
              <a:rPr lang="de-DE" sz="900" b="1" dirty="0">
                <a:latin typeface="Roboto"/>
                <a:ea typeface="Roboto"/>
                <a:cs typeface="Roboto"/>
                <a:sym typeface="Roboto"/>
              </a:rPr>
              <a:t>Akzeptanz hemmende Anreize beseitigen: </a:t>
            </a:r>
            <a:r>
              <a:rPr lang="de-DE" sz="900" dirty="0">
                <a:latin typeface="Roboto"/>
                <a:ea typeface="Roboto"/>
                <a:cs typeface="Roboto"/>
                <a:sym typeface="Roboto"/>
              </a:rPr>
              <a:t>Verschaffen Sie sich einen Überblick über alle derzeit vorhandenen Anreize (Leistungs-management, Höherstufung, Bonus, Vergütung, Vergünstigungen usw.) und passen Sie jene Anreize an, die die Akzeptanz der Funktion verhindern. </a:t>
            </a:r>
          </a:p>
          <a:p>
            <a:pPr marL="254000" marR="0" lvl="0" indent="-190500" algn="l" rtl="0">
              <a:lnSpc>
                <a:spcPct val="100000"/>
              </a:lnSpc>
              <a:spcBef>
                <a:spcPts val="500"/>
              </a:spcBef>
              <a:spcAft>
                <a:spcPts val="0"/>
              </a:spcAft>
              <a:buSzPts val="1000"/>
              <a:buChar char="●"/>
            </a:pPr>
            <a:r>
              <a:rPr lang="de-DE" sz="900" b="1" dirty="0">
                <a:latin typeface="Roboto"/>
                <a:ea typeface="Roboto"/>
                <a:cs typeface="Roboto"/>
                <a:sym typeface="Roboto"/>
              </a:rPr>
              <a:t>Belohnungen mit Verhaltensweisen verknüpfen: </a:t>
            </a:r>
            <a:r>
              <a:rPr lang="de-DE" sz="900" dirty="0">
                <a:latin typeface="Roboto"/>
                <a:ea typeface="Roboto"/>
                <a:cs typeface="Roboto"/>
                <a:sym typeface="Roboto"/>
              </a:rPr>
              <a:t>Verknüpfen Sie Belohnungen mit gewünschten Verhaltensweisen oder Nutzungsmöglichkeiten </a:t>
            </a:r>
            <a:br>
              <a:rPr lang="de-DE" sz="900" dirty="0">
                <a:latin typeface="Roboto"/>
                <a:ea typeface="Roboto"/>
                <a:cs typeface="Roboto"/>
                <a:sym typeface="Roboto"/>
              </a:rPr>
            </a:br>
            <a:r>
              <a:rPr lang="de-DE" sz="900" dirty="0">
                <a:latin typeface="Roboto"/>
                <a:ea typeface="Roboto"/>
                <a:cs typeface="Roboto"/>
                <a:sym typeface="Roboto"/>
              </a:rPr>
              <a:t>des neuen Tools und nicht mit Ergebnissen, um unbeabsichtigte Verhaltensweisen und Spielereien mit dem System zu vermeiden.</a:t>
            </a:r>
          </a:p>
          <a:p>
            <a:pPr marL="254000" marR="0" lvl="0" indent="-190500" algn="l" rtl="0">
              <a:lnSpc>
                <a:spcPct val="100000"/>
              </a:lnSpc>
              <a:spcBef>
                <a:spcPts val="500"/>
              </a:spcBef>
              <a:spcAft>
                <a:spcPts val="500"/>
              </a:spcAft>
              <a:buSzPts val="1000"/>
              <a:buChar char="●"/>
            </a:pPr>
            <a:r>
              <a:rPr lang="de-DE" sz="900" b="1" dirty="0">
                <a:latin typeface="Roboto"/>
                <a:ea typeface="Roboto"/>
                <a:cs typeface="Roboto"/>
                <a:sym typeface="Roboto"/>
              </a:rPr>
              <a:t>Maßvolle Belohnungen: </a:t>
            </a:r>
            <a:r>
              <a:rPr lang="de-DE" sz="900" dirty="0">
                <a:latin typeface="Roboto"/>
                <a:ea typeface="Roboto"/>
                <a:cs typeface="Roboto"/>
                <a:sym typeface="Roboto"/>
              </a:rPr>
              <a:t>Setzen Sie extrinsische Belohnungen maßvoll ein, da ein zu starkes Vertrauen in sie die intrinsische Motivation untergraben kann. Halten Sie es in einem kleinen, symbolischen Rahmen. </a:t>
            </a:r>
          </a:p>
        </p:txBody>
      </p:sp>
      <p:graphicFrame>
        <p:nvGraphicFramePr>
          <p:cNvPr id="2220" name="Google Shape;2220;p269"/>
          <p:cNvGraphicFramePr/>
          <p:nvPr>
            <p:extLst>
              <p:ext uri="{D42A27DB-BD31-4B8C-83A1-F6EECF244321}">
                <p14:modId xmlns:p14="http://schemas.microsoft.com/office/powerpoint/2010/main" val="1139945162"/>
              </p:ext>
            </p:extLst>
          </p:nvPr>
        </p:nvGraphicFramePr>
        <p:xfrm>
          <a:off x="3240067" y="3913855"/>
          <a:ext cx="2516677" cy="644550"/>
        </p:xfrm>
        <a:graphic>
          <a:graphicData uri="http://schemas.openxmlformats.org/drawingml/2006/table">
            <a:tbl>
              <a:tblPr>
                <a:noFill/>
                <a:tableStyleId>{45470F37-8B12-47F0-81BC-2B07CDDA16E9}</a:tableStyleId>
              </a:tblPr>
              <a:tblGrid>
                <a:gridCol w="2516677">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de-DE" sz="120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600"/>
                        </a:spcAft>
                        <a:buSzPts val="1000"/>
                        <a:buFont typeface="Roboto"/>
                        <a:buChar char="●"/>
                      </a:pPr>
                      <a:r>
                        <a:rPr lang="de-DE" sz="900" u="sng" dirty="0">
                          <a:solidFill>
                            <a:schemeClr val="hlink"/>
                          </a:solidFill>
                          <a:latin typeface="Roboto"/>
                          <a:ea typeface="Roboto"/>
                          <a:cs typeface="Roboto"/>
                          <a:sym typeface="Roboto"/>
                          <a:hlinkClick r:id="rId3"/>
                        </a:rPr>
                        <a:t>Arbeitsblatt zum Überprüfen der Anreize</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21" name="Google Shape;2221;p269"/>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2" name="Google Shape;2222;p269"/>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23" name="Google Shape;2223;p269"/>
          <p:cNvGraphicFramePr/>
          <p:nvPr>
            <p:extLst>
              <p:ext uri="{D42A27DB-BD31-4B8C-83A1-F6EECF244321}">
                <p14:modId xmlns:p14="http://schemas.microsoft.com/office/powerpoint/2010/main" val="2511228956"/>
              </p:ext>
            </p:extLst>
          </p:nvPr>
        </p:nvGraphicFramePr>
        <p:xfrm>
          <a:off x="192731" y="1367798"/>
          <a:ext cx="2721500" cy="3401035"/>
        </p:xfrm>
        <a:graphic>
          <a:graphicData uri="http://schemas.openxmlformats.org/drawingml/2006/table">
            <a:tbl>
              <a:tblPr>
                <a:noFill/>
                <a:tableStyleId>{45470F37-8B12-47F0-81BC-2B07CDDA16E9}</a:tableStyleId>
              </a:tblPr>
              <a:tblGrid>
                <a:gridCol w="1477043">
                  <a:extLst>
                    <a:ext uri="{9D8B030D-6E8A-4147-A177-3AD203B41FA5}">
                      <a16:colId xmlns:a16="http://schemas.microsoft.com/office/drawing/2014/main" val="20000"/>
                    </a:ext>
                  </a:extLst>
                </a:gridCol>
                <a:gridCol w="1244457">
                  <a:extLst>
                    <a:ext uri="{9D8B030D-6E8A-4147-A177-3AD203B41FA5}">
                      <a16:colId xmlns:a16="http://schemas.microsoft.com/office/drawing/2014/main" val="20001"/>
                    </a:ext>
                  </a:extLst>
                </a:gridCol>
              </a:tblGrid>
              <a:tr h="65978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Offizielle und inoffizielle Leistungsmanagement-Prozesse, Maßnahmen und Anreize.</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3467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Offizielle und inoffizielle Anreizstrukturen beeinflussen, wie sich Mitarbeiter zu bestimmten Verhaltensweisen motivieren lassen.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801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auf Handlungen/Verhaltensweisen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         Strukturbezogene   </a:t>
                      </a:r>
                      <a:br>
                        <a:rPr lang="de-DE" sz="700" dirty="0">
                          <a:solidFill>
                            <a:srgbClr val="434343"/>
                          </a:solidFill>
                          <a:latin typeface="Roboto"/>
                          <a:ea typeface="Roboto"/>
                          <a:cs typeface="Roboto"/>
                          <a:sym typeface="Roboto"/>
                        </a:rPr>
                      </a:br>
                      <a:r>
                        <a:rPr lang="de-DE" sz="700" dirty="0">
                          <a:solidFill>
                            <a:srgbClr val="434343"/>
                          </a:solidFill>
                          <a:latin typeface="Roboto"/>
                          <a:ea typeface="Roboto"/>
                          <a:cs typeface="Roboto"/>
                          <a:sym typeface="Roboto"/>
                        </a:rPr>
                        <a:t>         Motivation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26425">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um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die Entwicklung von maßgeschneiderten Taktiken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für Ihre Organisation zu unterstützen.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Sind die Prozesse, Maßnahmen und Anreize des Leistungs-managements so gestaltet, dass sie eine reibungslose Umstellung durch die Änderung fördern?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24" name="Google Shape;2224;p269"/>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pic>
        <p:nvPicPr>
          <p:cNvPr id="2225" name="Google Shape;2225;p269"/>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26" name="Google Shape;2226;p269"/>
          <p:cNvSpPr/>
          <p:nvPr/>
        </p:nvSpPr>
        <p:spPr>
          <a:xfrm rot="1948987">
            <a:off x="305449" y="1037658"/>
            <a:ext cx="110604" cy="67739"/>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7" name="Google Shape;2227;p269"/>
          <p:cNvSpPr txBox="1"/>
          <p:nvPr/>
        </p:nvSpPr>
        <p:spPr>
          <a:xfrm>
            <a:off x="1090523" y="590200"/>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100" dirty="0">
                <a:solidFill>
                  <a:srgbClr val="434343"/>
                </a:solidFill>
                <a:latin typeface="Roboto"/>
                <a:ea typeface="Roboto"/>
                <a:cs typeface="Roboto"/>
                <a:sym typeface="Roboto"/>
              </a:rPr>
              <a:t>Rewards (Belohnungen)</a:t>
            </a:r>
          </a:p>
        </p:txBody>
      </p:sp>
      <p:grpSp>
        <p:nvGrpSpPr>
          <p:cNvPr id="2228" name="Google Shape;2228;p269"/>
          <p:cNvGrpSpPr/>
          <p:nvPr/>
        </p:nvGrpSpPr>
        <p:grpSpPr>
          <a:xfrm>
            <a:off x="1775792" y="3118171"/>
            <a:ext cx="134093" cy="169556"/>
            <a:chOff x="9983846" y="5539482"/>
            <a:chExt cx="521761" cy="659493"/>
          </a:xfrm>
        </p:grpSpPr>
        <p:sp>
          <p:nvSpPr>
            <p:cNvPr id="2229" name="Google Shape;2229;p269"/>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0" name="Google Shape;2230;p269"/>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1" name="Google Shape;2231;p269"/>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2" name="Google Shape;2232;p269"/>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36"/>
        <p:cNvGrpSpPr/>
        <p:nvPr/>
      </p:nvGrpSpPr>
      <p:grpSpPr>
        <a:xfrm>
          <a:off x="0" y="0"/>
          <a:ext cx="0" cy="0"/>
          <a:chOff x="0" y="0"/>
          <a:chExt cx="0" cy="0"/>
        </a:xfrm>
      </p:grpSpPr>
      <p:sp>
        <p:nvSpPr>
          <p:cNvPr id="2237" name="Google Shape;2237;p270"/>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Definieren von Akzeptanz-/Erfolgsmetriken</a:t>
            </a:r>
          </a:p>
        </p:txBody>
      </p:sp>
      <p:sp>
        <p:nvSpPr>
          <p:cNvPr id="2238" name="Google Shape;2238;p270"/>
          <p:cNvSpPr txBox="1">
            <a:spLocks noGrp="1"/>
          </p:cNvSpPr>
          <p:nvPr>
            <p:ph type="title"/>
          </p:nvPr>
        </p:nvSpPr>
        <p:spPr>
          <a:xfrm>
            <a:off x="3106199" y="986799"/>
            <a:ext cx="2833849" cy="2689547"/>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lnSpc>
                <a:spcPct val="115000"/>
              </a:lnSpc>
              <a:spcBef>
                <a:spcPts val="500"/>
              </a:spcBef>
              <a:spcAft>
                <a:spcPts val="0"/>
              </a:spcAft>
              <a:buNone/>
            </a:pPr>
            <a:r>
              <a:rPr lang="de-DE" sz="900" dirty="0">
                <a:latin typeface="Roboto"/>
                <a:ea typeface="Roboto"/>
                <a:cs typeface="Roboto"/>
                <a:sym typeface="Roboto"/>
              </a:rPr>
              <a:t>Wenn die Benutzer auf die neue Technologie umsteigen, muss sichergestellt werden, dass sie diese auch wirklich nutzen wollen.  Suchen Sie nach einer Anwendung oder richten Sie ein Akzeptanz-Dashboard ein (z. B. Lightning-Nutzungsanwendung), mit der/dem Sie die Akzeptanzmetriken komfortabel überwachen können.</a:t>
            </a:r>
          </a:p>
          <a:p>
            <a:pPr marL="0" lvl="0" indent="0" algn="l" rtl="0">
              <a:spcBef>
                <a:spcPts val="600"/>
              </a:spcBef>
              <a:spcAft>
                <a:spcPts val="0"/>
              </a:spcAft>
              <a:buNone/>
            </a:pPr>
            <a:r>
              <a:rPr lang="de-DE" sz="1200" b="1" dirty="0">
                <a:latin typeface="Roboto"/>
                <a:ea typeface="Roboto"/>
                <a:cs typeface="Roboto"/>
                <a:sym typeface="Roboto"/>
              </a:rPr>
              <a:t>Angestrebte Ergebnisse</a:t>
            </a:r>
          </a:p>
          <a:p>
            <a:pPr marL="342900" lvl="0" indent="-228600" algn="l" rtl="0">
              <a:spcBef>
                <a:spcPts val="1000"/>
              </a:spcBef>
              <a:spcAft>
                <a:spcPts val="0"/>
              </a:spcAft>
              <a:buSzPts val="1000"/>
              <a:buFont typeface="Roboto"/>
              <a:buChar char="●"/>
            </a:pPr>
            <a:r>
              <a:rPr lang="de-DE" sz="900" dirty="0">
                <a:latin typeface="Roboto"/>
                <a:ea typeface="Roboto"/>
                <a:cs typeface="Roboto"/>
                <a:sym typeface="Roboto"/>
              </a:rPr>
              <a:t>↑ Akzeptanz</a:t>
            </a:r>
          </a:p>
          <a:p>
            <a:pPr marL="342900" lvl="0" indent="-228600" algn="l" rtl="0">
              <a:spcBef>
                <a:spcPts val="200"/>
              </a:spcBef>
              <a:spcAft>
                <a:spcPts val="0"/>
              </a:spcAft>
              <a:buSzPts val="1000"/>
              <a:buFont typeface="Roboto"/>
              <a:buChar char="●"/>
            </a:pPr>
            <a:r>
              <a:rPr lang="de-DE" sz="900" dirty="0">
                <a:latin typeface="Roboto"/>
                <a:ea typeface="Roboto"/>
                <a:cs typeface="Roboto"/>
                <a:sym typeface="Roboto"/>
              </a:rPr>
              <a:t>Erkenntnisse, mit denen Administratoren die Bedürfnisse der Benutzer besser verstehen und den Fokus auf die wichtigsten Themen richten können</a:t>
            </a:r>
          </a:p>
        </p:txBody>
      </p:sp>
      <p:sp>
        <p:nvSpPr>
          <p:cNvPr id="2239" name="Google Shape;2239;p270"/>
          <p:cNvSpPr txBox="1">
            <a:spLocks noGrp="1"/>
          </p:cNvSpPr>
          <p:nvPr>
            <p:ph type="title"/>
          </p:nvPr>
        </p:nvSpPr>
        <p:spPr>
          <a:xfrm>
            <a:off x="5977500" y="986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solidFill>
                  <a:schemeClr val="accent2"/>
                </a:solidFill>
                <a:latin typeface="Roboto"/>
                <a:ea typeface="Roboto"/>
                <a:cs typeface="Roboto"/>
                <a:sym typeface="Roboto"/>
              </a:rPr>
              <a:t>Ausführung</a:t>
            </a:r>
          </a:p>
          <a:p>
            <a:pPr marL="342900" lvl="0" indent="-228600" algn="l" rtl="0">
              <a:spcBef>
                <a:spcPts val="500"/>
              </a:spcBef>
              <a:spcAft>
                <a:spcPts val="0"/>
              </a:spcAft>
              <a:buSzPts val="1000"/>
              <a:buChar char="●"/>
            </a:pPr>
            <a:r>
              <a:rPr lang="de-DE" sz="900" b="1" dirty="0">
                <a:latin typeface="Roboto"/>
                <a:ea typeface="Roboto"/>
                <a:cs typeface="Roboto"/>
                <a:sym typeface="Roboto"/>
              </a:rPr>
              <a:t>Lightning-Nutzungsanwendung verwenden:</a:t>
            </a:r>
            <a:r>
              <a:rPr lang="de-DE" sz="900" dirty="0">
                <a:latin typeface="Roboto"/>
                <a:ea typeface="Roboto"/>
                <a:cs typeface="Roboto"/>
                <a:sym typeface="Roboto"/>
              </a:rPr>
              <a:t> Klicken Sie auf das App Launcher-Symbol (      ), geben Sie im Suchfeld „Nutzung“ ein und klicken Sie dann auf „Lightning-Nutzung“.  Klicken Sie im linken Fenster auf „Anmeldekennzahlen“, um die zugehörigen Daten anzuzeigen.</a:t>
            </a:r>
          </a:p>
          <a:p>
            <a:pPr marL="342900" lvl="0" indent="-228600" algn="l" rtl="0">
              <a:spcBef>
                <a:spcPts val="500"/>
              </a:spcBef>
              <a:spcAft>
                <a:spcPts val="0"/>
              </a:spcAft>
              <a:buSzPts val="1000"/>
              <a:buChar char="●"/>
            </a:pPr>
            <a:r>
              <a:rPr lang="de-DE" sz="900" b="1" dirty="0">
                <a:latin typeface="Roboto"/>
                <a:ea typeface="Roboto"/>
                <a:cs typeface="Roboto"/>
                <a:sym typeface="Roboto"/>
              </a:rPr>
              <a:t>Akzeptanzmetriken</a:t>
            </a:r>
            <a:r>
              <a:rPr lang="de-DE" sz="900" dirty="0">
                <a:latin typeface="Roboto"/>
                <a:ea typeface="Roboto"/>
                <a:cs typeface="Roboto"/>
                <a:sym typeface="Roboto"/>
              </a:rPr>
              <a:t> für Kontrollzwecke:</a:t>
            </a:r>
          </a:p>
          <a:p>
            <a:pPr marL="685800" lvl="1" indent="-228600" algn="l" rtl="0">
              <a:spcBef>
                <a:spcPts val="300"/>
              </a:spcBef>
              <a:spcAft>
                <a:spcPts val="0"/>
              </a:spcAft>
              <a:buSzPts val="1000"/>
              <a:buChar char="○"/>
            </a:pPr>
            <a:r>
              <a:rPr lang="de-DE" sz="900" dirty="0">
                <a:latin typeface="Roboto"/>
                <a:ea typeface="Roboto"/>
                <a:cs typeface="Roboto"/>
                <a:sym typeface="Roboto"/>
              </a:rPr>
              <a:t>Auf der Seite „Anmeldekennzahlen“ werden Anmeldedaten für die Anmeldemethoden ohne Kennwort, Single Sign-On (SSO) sowie Benutzername und Kennwort angezeigt, und zwar mit und ohne aktivierte MFA. Die Daten werden für die letzten sieben Tage und die letzten drei Monate aggregiert dargestellt.</a:t>
            </a:r>
          </a:p>
          <a:p>
            <a:pPr marL="342900" lvl="0" indent="0" algn="l" rtl="0">
              <a:lnSpc>
                <a:spcPct val="100000"/>
              </a:lnSpc>
              <a:spcBef>
                <a:spcPts val="300"/>
              </a:spcBef>
              <a:spcAft>
                <a:spcPts val="0"/>
              </a:spcAft>
              <a:buNone/>
            </a:pPr>
            <a:endParaRPr sz="900" b="1" dirty="0">
              <a:solidFill>
                <a:schemeClr val="accent2"/>
              </a:solidFill>
              <a:latin typeface="Roboto"/>
              <a:ea typeface="Roboto"/>
              <a:cs typeface="Roboto"/>
              <a:sym typeface="Roboto"/>
            </a:endParaRPr>
          </a:p>
          <a:p>
            <a:pPr marL="342900" lvl="0" indent="0" algn="l" rtl="0">
              <a:spcBef>
                <a:spcPts val="1800"/>
              </a:spcBef>
              <a:spcAft>
                <a:spcPts val="200"/>
              </a:spcAft>
              <a:buNone/>
            </a:pPr>
            <a:endParaRPr sz="1000" dirty="0">
              <a:solidFill>
                <a:schemeClr val="accent2"/>
              </a:solidFill>
              <a:latin typeface="Roboto"/>
              <a:ea typeface="Roboto"/>
              <a:cs typeface="Roboto"/>
              <a:sym typeface="Roboto"/>
            </a:endParaRPr>
          </a:p>
        </p:txBody>
      </p:sp>
      <p:graphicFrame>
        <p:nvGraphicFramePr>
          <p:cNvPr id="2240" name="Google Shape;2240;p270"/>
          <p:cNvGraphicFramePr/>
          <p:nvPr>
            <p:extLst>
              <p:ext uri="{D42A27DB-BD31-4B8C-83A1-F6EECF244321}">
                <p14:modId xmlns:p14="http://schemas.microsoft.com/office/powerpoint/2010/main" val="3251764436"/>
              </p:ext>
            </p:extLst>
          </p:nvPr>
        </p:nvGraphicFramePr>
        <p:xfrm>
          <a:off x="3240067" y="436597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de-DE" sz="120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457200" lvl="0" indent="-292100" algn="l" rtl="0">
                        <a:spcBef>
                          <a:spcPts val="0"/>
                        </a:spcBef>
                        <a:spcAft>
                          <a:spcPts val="200"/>
                        </a:spcAft>
                        <a:buSzPts val="1000"/>
                        <a:buFont typeface="Roboto"/>
                        <a:buChar char="●"/>
                      </a:pPr>
                      <a:r>
                        <a:rPr lang="de-DE" sz="1000" dirty="0">
                          <a:latin typeface="Roboto"/>
                          <a:ea typeface="Roboto"/>
                          <a:cs typeface="Roboto"/>
                          <a:sym typeface="Roboto"/>
                        </a:rPr>
                        <a:t>Hilfe zur </a:t>
                      </a:r>
                      <a:r>
                        <a:rPr lang="de-DE" sz="1000" u="sng" dirty="0">
                          <a:solidFill>
                            <a:schemeClr val="hlink"/>
                          </a:solidFill>
                          <a:latin typeface="Roboto"/>
                          <a:ea typeface="Roboto"/>
                          <a:cs typeface="Roboto"/>
                          <a:sym typeface="Roboto"/>
                          <a:hlinkClick r:id="rId3"/>
                        </a:rPr>
                        <a:t>Lightning-Nutzungsanwendung</a:t>
                      </a:r>
                      <a:r>
                        <a:rPr lang="de-DE" sz="1000" dirty="0">
                          <a:latin typeface="Roboto"/>
                          <a:ea typeface="Roboto"/>
                          <a:cs typeface="Roboto"/>
                          <a:sym typeface="Roboto"/>
                        </a:rPr>
                        <a:t>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41" name="Google Shape;2241;p270"/>
          <p:cNvSpPr/>
          <p:nvPr/>
        </p:nvSpPr>
        <p:spPr>
          <a:xfrm>
            <a:off x="27850" y="0"/>
            <a:ext cx="2969445"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42" name="Google Shape;2242;p270"/>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43" name="Google Shape;2243;p270"/>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44" name="Google Shape;2244;p270"/>
          <p:cNvGraphicFramePr/>
          <p:nvPr>
            <p:extLst>
              <p:ext uri="{D42A27DB-BD31-4B8C-83A1-F6EECF244321}">
                <p14:modId xmlns:p14="http://schemas.microsoft.com/office/powerpoint/2010/main" val="3722230211"/>
              </p:ext>
            </p:extLst>
          </p:nvPr>
        </p:nvGraphicFramePr>
        <p:xfrm>
          <a:off x="192731" y="1367798"/>
          <a:ext cx="2836716" cy="3587755"/>
        </p:xfrm>
        <a:graphic>
          <a:graphicData uri="http://schemas.openxmlformats.org/drawingml/2006/table">
            <a:tbl>
              <a:tblPr>
                <a:noFill/>
                <a:tableStyleId>{45470F37-8B12-47F0-81BC-2B07CDDA16E9}</a:tableStyleId>
              </a:tblPr>
              <a:tblGrid>
                <a:gridCol w="1461140">
                  <a:extLst>
                    <a:ext uri="{9D8B030D-6E8A-4147-A177-3AD203B41FA5}">
                      <a16:colId xmlns:a16="http://schemas.microsoft.com/office/drawing/2014/main" val="20000"/>
                    </a:ext>
                  </a:extLst>
                </a:gridCol>
                <a:gridCol w="1375576">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Das System der Strukturen der Organisation, einschließlich der technologischen Infrastruktur, Prozesse, Richtlinien und Geschäftsregeln.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Das Zusammenspiel von Systemen und Prozessen regelt und ermöglicht das Arbeiten, den Umgang mit Daten und deren gemeinsame Nutzung sowie das Treffen von Entscheidungen für das Erreichen von Zielen.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auf Handlungen/Verhaltensweisen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         Strukturbezogene </a:t>
                      </a:r>
                      <a:br>
                        <a:rPr lang="de-DE" sz="700" dirty="0">
                          <a:solidFill>
                            <a:srgbClr val="434343"/>
                          </a:solidFill>
                          <a:latin typeface="Roboto"/>
                          <a:ea typeface="Roboto"/>
                          <a:cs typeface="Roboto"/>
                          <a:sym typeface="Roboto"/>
                        </a:rPr>
                      </a:br>
                      <a:r>
                        <a:rPr lang="de-DE" sz="700" dirty="0">
                          <a:solidFill>
                            <a:srgbClr val="434343"/>
                          </a:solidFill>
                          <a:latin typeface="Roboto"/>
                          <a:ea typeface="Roboto"/>
                          <a:cs typeface="Roboto"/>
                          <a:sym typeface="Roboto"/>
                        </a:rPr>
                        <a:t>         Fähigkeit</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um die Entwicklung von maßgeschneiderten Taktiken </a:t>
                      </a:r>
                      <a:br>
                        <a:rPr lang="de-DE" sz="700" i="1" dirty="0">
                          <a:solidFill>
                            <a:schemeClr val="lt1"/>
                          </a:solidFill>
                          <a:latin typeface="Roboto"/>
                          <a:ea typeface="Roboto"/>
                          <a:cs typeface="Roboto"/>
                          <a:sym typeface="Roboto"/>
                        </a:rPr>
                      </a:br>
                      <a:r>
                        <a:rPr lang="de-DE" sz="700" i="1" dirty="0">
                          <a:solidFill>
                            <a:schemeClr val="lt1"/>
                          </a:solidFill>
                          <a:latin typeface="Roboto"/>
                          <a:ea typeface="Roboto"/>
                          <a:cs typeface="Roboto"/>
                          <a:sym typeface="Roboto"/>
                        </a:rPr>
                        <a:t>zu unterstützen.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Sind Technologien, Tools, Infrastruktur, Prozesse, Richtlinien und Geschäftsregeln der Organisation so gestaltet, dass sie eine reibungslose Umstellung durch die Änderung fördern?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45" name="Google Shape;2245;p270"/>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46" name="Google Shape;2246;p270"/>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47" name="Google Shape;2247;p270"/>
          <p:cNvSpPr txBox="1"/>
          <p:nvPr/>
        </p:nvSpPr>
        <p:spPr>
          <a:xfrm>
            <a:off x="1118353" y="654454"/>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Structures (Strukturen)</a:t>
            </a:r>
          </a:p>
        </p:txBody>
      </p:sp>
      <p:grpSp>
        <p:nvGrpSpPr>
          <p:cNvPr id="2248" name="Google Shape;2248;p270"/>
          <p:cNvGrpSpPr/>
          <p:nvPr/>
        </p:nvGrpSpPr>
        <p:grpSpPr>
          <a:xfrm>
            <a:off x="1751935" y="3475274"/>
            <a:ext cx="134093" cy="169556"/>
            <a:chOff x="9983846" y="5539482"/>
            <a:chExt cx="521761" cy="659493"/>
          </a:xfrm>
        </p:grpSpPr>
        <p:sp>
          <p:nvSpPr>
            <p:cNvPr id="2249" name="Google Shape;2249;p27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0" name="Google Shape;2250;p27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1" name="Google Shape;2251;p27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2" name="Google Shape;2252;p27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pic>
        <p:nvPicPr>
          <p:cNvPr id="2253" name="Google Shape;2253;p270" descr="App Launcher icon"/>
          <p:cNvPicPr preferRelativeResize="0">
            <a:picLocks noChangeAspect="1"/>
          </p:cNvPicPr>
          <p:nvPr/>
        </p:nvPicPr>
        <p:blipFill>
          <a:blip r:embed="rId5">
            <a:alphaModFix/>
          </a:blip>
          <a:stretch>
            <a:fillRect/>
          </a:stretch>
        </p:blipFill>
        <p:spPr>
          <a:xfrm>
            <a:off x="8579572" y="1441718"/>
            <a:ext cx="143218" cy="14321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7"/>
        <p:cNvGrpSpPr/>
        <p:nvPr/>
      </p:nvGrpSpPr>
      <p:grpSpPr>
        <a:xfrm>
          <a:off x="0" y="0"/>
          <a:ext cx="0" cy="0"/>
          <a:chOff x="0" y="0"/>
          <a:chExt cx="0" cy="0"/>
        </a:xfrm>
      </p:grpSpPr>
      <p:sp>
        <p:nvSpPr>
          <p:cNvPr id="2258" name="Google Shape;2258;p27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de-DE" sz="1400" b="1">
                <a:latin typeface="Roboto"/>
                <a:ea typeface="Roboto"/>
                <a:cs typeface="Roboto"/>
                <a:sym typeface="Roboto"/>
              </a:rPr>
              <a:t>Strategie: </a:t>
            </a:r>
            <a:r>
              <a:rPr lang="de-DE" sz="1400">
                <a:latin typeface="Roboto"/>
                <a:ea typeface="Roboto"/>
                <a:cs typeface="Roboto"/>
                <a:sym typeface="Roboto"/>
              </a:rPr>
              <a:t>Raum für Zusammenarbeit und Feedback-Schleifen </a:t>
            </a:r>
          </a:p>
        </p:txBody>
      </p:sp>
      <p:sp>
        <p:nvSpPr>
          <p:cNvPr id="2259" name="Google Shape;2259;p271"/>
          <p:cNvSpPr txBox="1">
            <a:spLocks noGrp="1"/>
          </p:cNvSpPr>
          <p:nvPr>
            <p:ph type="title"/>
          </p:nvPr>
        </p:nvSpPr>
        <p:spPr>
          <a:xfrm>
            <a:off x="3106199" y="1367800"/>
            <a:ext cx="2871255"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Beschreibung</a:t>
            </a:r>
          </a:p>
          <a:p>
            <a:pPr marL="0" lvl="0" indent="0" algn="l" rtl="0">
              <a:spcBef>
                <a:spcPts val="500"/>
              </a:spcBef>
              <a:spcAft>
                <a:spcPts val="0"/>
              </a:spcAft>
              <a:buNone/>
            </a:pPr>
            <a:r>
              <a:rPr lang="de-DE" sz="900" dirty="0">
                <a:latin typeface="Roboto"/>
                <a:ea typeface="Roboto"/>
                <a:cs typeface="Roboto"/>
                <a:sym typeface="Roboto"/>
              </a:rPr>
              <a:t>Einrichten von Chatter oder Slack als Raum, wo Mitarbeiter zusammenarbeiten, Aktualisierungen </a:t>
            </a:r>
            <a:br>
              <a:rPr lang="de-DE" sz="900" dirty="0">
                <a:latin typeface="Roboto"/>
                <a:ea typeface="Roboto"/>
                <a:cs typeface="Roboto"/>
                <a:sym typeface="Roboto"/>
              </a:rPr>
            </a:br>
            <a:r>
              <a:rPr lang="de-DE" sz="900" dirty="0">
                <a:latin typeface="Roboto"/>
                <a:ea typeface="Roboto"/>
                <a:cs typeface="Roboto"/>
                <a:sym typeface="Roboto"/>
              </a:rPr>
              <a:t>und Informationen über das neue Tool erhalten </a:t>
            </a:r>
            <a:br>
              <a:rPr lang="de-DE" sz="900" dirty="0">
                <a:latin typeface="Roboto"/>
                <a:ea typeface="Roboto"/>
                <a:cs typeface="Roboto"/>
                <a:sym typeface="Roboto"/>
              </a:rPr>
            </a:br>
            <a:r>
              <a:rPr lang="de-DE" sz="900" dirty="0">
                <a:latin typeface="Roboto"/>
                <a:ea typeface="Roboto"/>
                <a:cs typeface="Roboto"/>
                <a:sym typeface="Roboto"/>
              </a:rPr>
              <a:t>und Feedback geben können, um ein besseres Benutzererlebnis zu schaffen. </a:t>
            </a:r>
          </a:p>
          <a:p>
            <a:pPr marL="0" lvl="0" indent="0" algn="l" rtl="0">
              <a:spcBef>
                <a:spcPts val="1800"/>
              </a:spcBef>
              <a:spcAft>
                <a:spcPts val="0"/>
              </a:spcAft>
              <a:buNone/>
            </a:pPr>
            <a:r>
              <a:rPr lang="de-DE" sz="1200" b="1" dirty="0">
                <a:latin typeface="Roboto"/>
                <a:ea typeface="Roboto"/>
                <a:cs typeface="Roboto"/>
                <a:sym typeface="Roboto"/>
              </a:rPr>
              <a:t>Angestrebte Ergebnisse</a:t>
            </a:r>
          </a:p>
          <a:p>
            <a:pPr marL="342900" lvl="0" indent="-228600" algn="l" rtl="0">
              <a:spcBef>
                <a:spcPts val="1000"/>
              </a:spcBef>
              <a:spcAft>
                <a:spcPts val="0"/>
              </a:spcAft>
              <a:buSzPts val="1000"/>
              <a:buFont typeface="Roboto"/>
              <a:buChar char="●"/>
            </a:pPr>
            <a:r>
              <a:rPr lang="de-DE" sz="900" dirty="0">
                <a:latin typeface="Roboto"/>
                <a:ea typeface="Roboto"/>
                <a:cs typeface="Roboto"/>
                <a:sym typeface="Roboto"/>
              </a:rPr>
              <a:t>↑ aktive Zusammenarbeit zwischen Benutzern</a:t>
            </a:r>
          </a:p>
          <a:p>
            <a:pPr marL="342900" lvl="0" indent="-228600" algn="l" rtl="0">
              <a:spcBef>
                <a:spcPts val="200"/>
              </a:spcBef>
              <a:spcAft>
                <a:spcPts val="0"/>
              </a:spcAft>
              <a:buSzPts val="1000"/>
              <a:buFont typeface="Roboto"/>
              <a:buChar char="●"/>
            </a:pPr>
            <a:r>
              <a:rPr lang="de-DE" sz="900" dirty="0">
                <a:latin typeface="Roboto"/>
                <a:ea typeface="Roboto"/>
                <a:cs typeface="Roboto"/>
                <a:sym typeface="Roboto"/>
              </a:rPr>
              <a:t>↓ Widerstände gegen Änderung</a:t>
            </a:r>
          </a:p>
          <a:p>
            <a:pPr marL="342900" lvl="0" indent="-228600" algn="l" rtl="0">
              <a:spcBef>
                <a:spcPts val="200"/>
              </a:spcBef>
              <a:spcAft>
                <a:spcPts val="0"/>
              </a:spcAft>
              <a:buSzPts val="1000"/>
              <a:buFont typeface="Roboto"/>
              <a:buChar char="●"/>
            </a:pPr>
            <a:r>
              <a:rPr lang="de-DE" sz="900" dirty="0">
                <a:latin typeface="Roboto"/>
                <a:ea typeface="Roboto"/>
                <a:cs typeface="Roboto"/>
                <a:sym typeface="Roboto"/>
              </a:rPr>
              <a:t>↑ Grad der Akzeptanz </a:t>
            </a:r>
          </a:p>
          <a:p>
            <a:pPr marL="342900" lvl="0" indent="-228600" algn="l" rtl="0">
              <a:spcBef>
                <a:spcPts val="200"/>
              </a:spcBef>
              <a:spcAft>
                <a:spcPts val="200"/>
              </a:spcAft>
              <a:buSzPts val="1000"/>
              <a:buFont typeface="Roboto"/>
              <a:buChar char="●"/>
            </a:pPr>
            <a:r>
              <a:rPr lang="de-DE" sz="900" dirty="0">
                <a:latin typeface="Roboto"/>
                <a:ea typeface="Roboto"/>
                <a:cs typeface="Roboto"/>
                <a:sym typeface="Roboto"/>
              </a:rPr>
              <a:t>Bessere Einführung durch Feedback</a:t>
            </a:r>
          </a:p>
        </p:txBody>
      </p:sp>
      <p:sp>
        <p:nvSpPr>
          <p:cNvPr id="2260" name="Google Shape;2260;p271"/>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latin typeface="Roboto"/>
                <a:ea typeface="Roboto"/>
                <a:cs typeface="Roboto"/>
                <a:sym typeface="Roboto"/>
              </a:rPr>
              <a:t>Ausführung</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Chatter einrichten: </a:t>
            </a:r>
            <a:r>
              <a:rPr lang="de-DE" sz="900" dirty="0">
                <a:latin typeface="Roboto"/>
                <a:ea typeface="Roboto"/>
                <a:cs typeface="Roboto"/>
                <a:sym typeface="Roboto"/>
              </a:rPr>
              <a:t>Erstellen Sie eine Chatter-Gruppe, um:</a:t>
            </a:r>
          </a:p>
          <a:p>
            <a:pPr marL="685800" lvl="1" indent="-228600" algn="l" rtl="0">
              <a:lnSpc>
                <a:spcPct val="100000"/>
              </a:lnSpc>
              <a:spcBef>
                <a:spcPts val="500"/>
              </a:spcBef>
              <a:spcAft>
                <a:spcPts val="0"/>
              </a:spcAft>
              <a:buSzPts val="1000"/>
              <a:buChar char="○"/>
            </a:pPr>
            <a:r>
              <a:rPr lang="de-DE" sz="900" dirty="0">
                <a:latin typeface="Roboto"/>
                <a:ea typeface="Roboto"/>
                <a:cs typeface="Roboto"/>
                <a:sym typeface="Roboto"/>
              </a:rPr>
              <a:t>Informationen und Aktualisierungen zu kommunizieren,</a:t>
            </a:r>
          </a:p>
          <a:p>
            <a:pPr marL="685800" lvl="1" indent="-228600" algn="l" rtl="0">
              <a:lnSpc>
                <a:spcPct val="100000"/>
              </a:lnSpc>
              <a:spcBef>
                <a:spcPts val="500"/>
              </a:spcBef>
              <a:spcAft>
                <a:spcPts val="0"/>
              </a:spcAft>
              <a:buSzPts val="1000"/>
              <a:buChar char="○"/>
            </a:pPr>
            <a:r>
              <a:rPr lang="de-DE" sz="900" dirty="0">
                <a:latin typeface="Roboto"/>
                <a:ea typeface="Roboto"/>
                <a:cs typeface="Roboto"/>
                <a:sym typeface="Roboto"/>
              </a:rPr>
              <a:t>Benutzer mit Experten zu vernetzen,</a:t>
            </a:r>
          </a:p>
          <a:p>
            <a:pPr marL="685800" lvl="1" indent="-228600" algn="l" rtl="0">
              <a:lnSpc>
                <a:spcPct val="100000"/>
              </a:lnSpc>
              <a:spcBef>
                <a:spcPts val="500"/>
              </a:spcBef>
              <a:spcAft>
                <a:spcPts val="0"/>
              </a:spcAft>
              <a:buSzPts val="1000"/>
              <a:buChar char="○"/>
            </a:pPr>
            <a:r>
              <a:rPr lang="de-DE" sz="900" dirty="0">
                <a:latin typeface="Roboto"/>
                <a:ea typeface="Roboto"/>
                <a:cs typeface="Roboto"/>
                <a:sym typeface="Roboto"/>
              </a:rPr>
              <a:t>Benutzern den Austausch von bewährten Vorgehensweisen und das Stellen von Fragen zu ermöglichen,</a:t>
            </a:r>
          </a:p>
          <a:p>
            <a:pPr marL="685800" lvl="1" indent="-228600" algn="l" rtl="0">
              <a:lnSpc>
                <a:spcPct val="100000"/>
              </a:lnSpc>
              <a:spcBef>
                <a:spcPts val="500"/>
              </a:spcBef>
              <a:spcAft>
                <a:spcPts val="0"/>
              </a:spcAft>
              <a:buSzPts val="1000"/>
              <a:buFont typeface="Roboto"/>
              <a:buChar char="○"/>
            </a:pPr>
            <a:r>
              <a:rPr lang="de-DE" sz="900" dirty="0">
                <a:latin typeface="Roboto"/>
                <a:ea typeface="Roboto"/>
                <a:cs typeface="Roboto"/>
                <a:sym typeface="Roboto"/>
              </a:rPr>
              <a:t>Erfolgsgeschichten zu teilen.</a:t>
            </a:r>
          </a:p>
          <a:p>
            <a:pPr marL="254000" lvl="0" indent="-190500" algn="l" rtl="0">
              <a:lnSpc>
                <a:spcPct val="100000"/>
              </a:lnSpc>
              <a:spcBef>
                <a:spcPts val="500"/>
              </a:spcBef>
              <a:spcAft>
                <a:spcPts val="0"/>
              </a:spcAft>
              <a:buSzPts val="1000"/>
              <a:buChar char="●"/>
            </a:pPr>
            <a:r>
              <a:rPr lang="de-DE" sz="900" b="1" dirty="0">
                <a:latin typeface="Roboto"/>
                <a:ea typeface="Roboto"/>
                <a:cs typeface="Roboto"/>
                <a:sym typeface="Roboto"/>
              </a:rPr>
              <a:t>Feedback-Schleife einrichten: </a:t>
            </a:r>
            <a:r>
              <a:rPr lang="de-DE" sz="900" dirty="0">
                <a:latin typeface="Roboto"/>
                <a:ea typeface="Roboto"/>
                <a:cs typeface="Roboto"/>
                <a:sym typeface="Roboto"/>
              </a:rPr>
              <a:t>Sammeln Sie in der Chatter-Gruppe in regelmäßigen Abständen Feedback und Erkenntnisse zur Verbesserung der Implementierung.  Verwenden Sie dazu Umfragen oder Abstimmungen oder stellen Sie eine Frage. </a:t>
            </a:r>
          </a:p>
          <a:p>
            <a:pPr marL="342900" lvl="0" indent="0" algn="l" rtl="0">
              <a:spcBef>
                <a:spcPts val="1800"/>
              </a:spcBef>
              <a:spcAft>
                <a:spcPts val="200"/>
              </a:spcAft>
              <a:buNone/>
            </a:pPr>
            <a:endParaRPr sz="1000" dirty="0">
              <a:latin typeface="Roboto"/>
              <a:ea typeface="Roboto"/>
              <a:cs typeface="Roboto"/>
              <a:sym typeface="Roboto"/>
            </a:endParaRPr>
          </a:p>
        </p:txBody>
      </p:sp>
      <p:graphicFrame>
        <p:nvGraphicFramePr>
          <p:cNvPr id="2261" name="Google Shape;2261;p271"/>
          <p:cNvGraphicFramePr/>
          <p:nvPr>
            <p:extLst>
              <p:ext uri="{D42A27DB-BD31-4B8C-83A1-F6EECF244321}">
                <p14:modId xmlns:p14="http://schemas.microsoft.com/office/powerpoint/2010/main" val="2074025183"/>
              </p:ext>
            </p:extLst>
          </p:nvPr>
        </p:nvGraphicFramePr>
        <p:xfrm>
          <a:off x="3240067" y="4112638"/>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de-DE" sz="1200" dirty="0">
                          <a:solidFill>
                            <a:srgbClr val="FFFFFF"/>
                          </a:solidFill>
                          <a:latin typeface="Roboto"/>
                          <a:ea typeface="Roboto"/>
                          <a:cs typeface="Roboto"/>
                          <a:sym typeface="Roboto"/>
                        </a:rPr>
                        <a:t>Unterstützende Tools</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0"/>
                        </a:spcAft>
                        <a:buSzPts val="1000"/>
                        <a:buFont typeface="Roboto"/>
                        <a:buChar char="●"/>
                      </a:pPr>
                      <a:r>
                        <a:rPr lang="de-DE" sz="900" u="sng" dirty="0">
                          <a:solidFill>
                            <a:schemeClr val="hlink"/>
                          </a:solidFill>
                          <a:latin typeface="Roboto"/>
                          <a:ea typeface="Roboto"/>
                          <a:cs typeface="Roboto"/>
                          <a:sym typeface="Roboto"/>
                          <a:hlinkClick r:id="rId3"/>
                        </a:rPr>
                        <a:t>Erstellen und Verwalten von Chatter-Gruppen</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62" name="Google Shape;2262;p27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63" name="Google Shape;2263;p271"/>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64" name="Google Shape;2264;p271"/>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65" name="Google Shape;2265;p271"/>
          <p:cNvGraphicFramePr/>
          <p:nvPr>
            <p:extLst>
              <p:ext uri="{D42A27DB-BD31-4B8C-83A1-F6EECF244321}">
                <p14:modId xmlns:p14="http://schemas.microsoft.com/office/powerpoint/2010/main" val="2105060703"/>
              </p:ext>
            </p:extLst>
          </p:nvPr>
        </p:nvGraphicFramePr>
        <p:xfrm>
          <a:off x="192731" y="1367798"/>
          <a:ext cx="2762475" cy="3642240"/>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DEFINITION</a:t>
                      </a:r>
                    </a:p>
                    <a:p>
                      <a:pPr marL="0" lvl="0" indent="0" algn="l" rtl="0">
                        <a:spcBef>
                          <a:spcPts val="0"/>
                        </a:spcBef>
                        <a:spcAft>
                          <a:spcPts val="0"/>
                        </a:spcAft>
                        <a:buNone/>
                      </a:pPr>
                      <a:r>
                        <a:rPr lang="de-DE" sz="700" i="1" dirty="0">
                          <a:solidFill>
                            <a:srgbClr val="434343"/>
                          </a:solidFill>
                          <a:latin typeface="Roboto"/>
                          <a:ea typeface="Roboto"/>
                          <a:cs typeface="Roboto"/>
                          <a:sym typeface="Roboto"/>
                        </a:rPr>
                        <a:t>Was oder wer ist der Hebel (Lever)</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Das System der Strukturen der Organisation, einschließlich der technologischen Infrastruktur, Prozesse, Richtlinien und Geschäftsregeln.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EINFLUSS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Einflussbereiche dieses HEBELS, die eine erfolgreiche Änderung fördern oder hemmen können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a:solidFill>
                            <a:srgbClr val="434343"/>
                          </a:solidFill>
                          <a:latin typeface="Roboto"/>
                          <a:ea typeface="Roboto"/>
                          <a:cs typeface="Roboto"/>
                          <a:sym typeface="Roboto"/>
                        </a:rPr>
                        <a:t>Das Zusammenspiel von Systemen und Prozessen regelt und ermöglicht das Arbeiten, den Umgang mit Daten und deren gemeinsame Nutzung sowie das Treffen von Entscheidungen für das Erreichen von Zielen.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de-DE" sz="1000" b="1" dirty="0">
                          <a:solidFill>
                            <a:srgbClr val="434343"/>
                          </a:solidFill>
                          <a:latin typeface="Roboto"/>
                          <a:ea typeface="Roboto"/>
                          <a:cs typeface="Roboto"/>
                          <a:sym typeface="Roboto"/>
                        </a:rPr>
                        <a:t>ART DES EINFLUSSES</a:t>
                      </a:r>
                    </a:p>
                    <a:p>
                      <a:pPr marL="0" lvl="0" indent="0" algn="l" rtl="0">
                        <a:spcBef>
                          <a:spcPts val="0"/>
                        </a:spcBef>
                        <a:spcAft>
                          <a:spcPts val="0"/>
                        </a:spcAft>
                        <a:buNone/>
                      </a:pPr>
                      <a:r>
                        <a:rPr lang="de-DE" sz="700" i="1" dirty="0">
                          <a:solidFill>
                            <a:srgbClr val="434343"/>
                          </a:solidFill>
                          <a:latin typeface="Roboto"/>
                          <a:ea typeface="Roboto"/>
                          <a:cs typeface="Roboto"/>
                          <a:sym typeface="Roboto"/>
                        </a:rPr>
                        <a:t>Art des Einflusses auf Handlungen/Verhaltensweisen</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          Strukturbezogene </a:t>
                      </a:r>
                      <a:br>
                        <a:rPr lang="de-DE" sz="700" dirty="0">
                          <a:solidFill>
                            <a:srgbClr val="434343"/>
                          </a:solidFill>
                          <a:latin typeface="Roboto"/>
                          <a:ea typeface="Roboto"/>
                          <a:cs typeface="Roboto"/>
                          <a:sym typeface="Roboto"/>
                        </a:rPr>
                      </a:br>
                      <a:r>
                        <a:rPr lang="de-DE" sz="700" dirty="0">
                          <a:solidFill>
                            <a:srgbClr val="434343"/>
                          </a:solidFill>
                          <a:latin typeface="Roboto"/>
                          <a:ea typeface="Roboto"/>
                          <a:cs typeface="Roboto"/>
                          <a:sym typeface="Roboto"/>
                        </a:rPr>
                        <a:t>          Fähigkeit</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de-DE" sz="1000" b="1" dirty="0">
                          <a:solidFill>
                            <a:srgbClr val="F3F3F3"/>
                          </a:solidFill>
                          <a:latin typeface="Roboto"/>
                          <a:ea typeface="Roboto"/>
                          <a:cs typeface="Roboto"/>
                          <a:sym typeface="Roboto"/>
                        </a:rPr>
                        <a:t>WICHTIGE FRAGE</a:t>
                      </a:r>
                    </a:p>
                    <a:p>
                      <a:pPr marL="0" lvl="0" indent="0" algn="l" rtl="0">
                        <a:spcBef>
                          <a:spcPts val="0"/>
                        </a:spcBef>
                        <a:spcAft>
                          <a:spcPts val="0"/>
                        </a:spcAft>
                        <a:buNone/>
                      </a:pPr>
                      <a:r>
                        <a:rPr lang="de-DE" sz="700" i="1" dirty="0">
                          <a:solidFill>
                            <a:schemeClr val="lt1"/>
                          </a:solidFill>
                          <a:latin typeface="Roboto"/>
                          <a:ea typeface="Roboto"/>
                          <a:cs typeface="Roboto"/>
                          <a:sym typeface="Roboto"/>
                        </a:rPr>
                        <a:t>Beachten Sie folgende Frage, um herauszufinden, ob dieser HEBEL eine erfolgreiche Änderung fördert oder hemmt, und um die Entwicklung von maßgeschneiderten Taktiken zu unterstützen.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de-DE" sz="700" dirty="0">
                          <a:solidFill>
                            <a:srgbClr val="434343"/>
                          </a:solidFill>
                          <a:latin typeface="Roboto"/>
                          <a:ea typeface="Roboto"/>
                          <a:cs typeface="Roboto"/>
                          <a:sym typeface="Roboto"/>
                        </a:rPr>
                        <a:t>Sind Technologien, Tools, Infrastruktur, Prozesse, Richtlinien und Geschäftsregeln der Organisation so gestaltet, dass sie eine reibungslose Umstellung durch die Änderung fördern?</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66" name="Google Shape;2266;p271"/>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67" name="Google Shape;2267;p271"/>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68" name="Google Shape;2268;p271"/>
          <p:cNvSpPr txBox="1"/>
          <p:nvPr/>
        </p:nvSpPr>
        <p:spPr>
          <a:xfrm>
            <a:off x="1100110" y="629610"/>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400" dirty="0">
                <a:solidFill>
                  <a:srgbClr val="434343"/>
                </a:solidFill>
                <a:latin typeface="Roboto"/>
                <a:ea typeface="Roboto"/>
                <a:cs typeface="Roboto"/>
                <a:sym typeface="Roboto"/>
              </a:rPr>
              <a:t>Structures (Strukturen)</a:t>
            </a:r>
          </a:p>
        </p:txBody>
      </p:sp>
      <p:grpSp>
        <p:nvGrpSpPr>
          <p:cNvPr id="2269" name="Google Shape;2269;p271"/>
          <p:cNvGrpSpPr/>
          <p:nvPr/>
        </p:nvGrpSpPr>
        <p:grpSpPr>
          <a:xfrm>
            <a:off x="1664474" y="3507081"/>
            <a:ext cx="134093" cy="169556"/>
            <a:chOff x="9983846" y="5539482"/>
            <a:chExt cx="521761" cy="659493"/>
          </a:xfrm>
        </p:grpSpPr>
        <p:sp>
          <p:nvSpPr>
            <p:cNvPr id="2270" name="Google Shape;2270;p27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1" name="Google Shape;2271;p27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2" name="Google Shape;2272;p27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3" name="Google Shape;2273;p27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7"/>
        <p:cNvGrpSpPr/>
        <p:nvPr/>
      </p:nvGrpSpPr>
      <p:grpSpPr>
        <a:xfrm>
          <a:off x="0" y="0"/>
          <a:ext cx="0" cy="0"/>
          <a:chOff x="0" y="0"/>
          <a:chExt cx="0" cy="0"/>
        </a:xfrm>
      </p:grpSpPr>
      <p:sp>
        <p:nvSpPr>
          <p:cNvPr id="2278" name="Google Shape;2278;p272"/>
          <p:cNvSpPr txBox="1">
            <a:spLocks noGrp="1"/>
          </p:cNvSpPr>
          <p:nvPr>
            <p:ph type="ctrTitle"/>
          </p:nvPr>
        </p:nvSpPr>
        <p:spPr>
          <a:xfrm>
            <a:off x="780518" y="2150624"/>
            <a:ext cx="4189047"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de-DE" sz="3600" dirty="0">
                <a:latin typeface="Roboto Light"/>
                <a:ea typeface="Roboto Light"/>
                <a:cs typeface="Roboto Light"/>
                <a:sym typeface="Roboto Light"/>
              </a:rPr>
              <a:t>Zusätzliche Tools für die Ausführung</a:t>
            </a:r>
          </a:p>
        </p:txBody>
      </p:sp>
      <p:sp>
        <p:nvSpPr>
          <p:cNvPr id="2279" name="Google Shape;2279;p272"/>
          <p:cNvSpPr txBox="1"/>
          <p:nvPr/>
        </p:nvSpPr>
        <p:spPr>
          <a:xfrm>
            <a:off x="426075" y="3265350"/>
            <a:ext cx="4298700" cy="68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83"/>
        <p:cNvGrpSpPr/>
        <p:nvPr/>
      </p:nvGrpSpPr>
      <p:grpSpPr>
        <a:xfrm>
          <a:off x="0" y="0"/>
          <a:ext cx="0" cy="0"/>
          <a:chOff x="0" y="0"/>
          <a:chExt cx="0" cy="0"/>
        </a:xfrm>
      </p:grpSpPr>
      <p:sp>
        <p:nvSpPr>
          <p:cNvPr id="2284" name="Google Shape;2284;p273"/>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a:t>Arbeitsblatt für die Formulierung der Änderungsvision</a:t>
            </a:r>
          </a:p>
        </p:txBody>
      </p:sp>
      <p:sp>
        <p:nvSpPr>
          <p:cNvPr id="2285" name="Google Shape;2285;p273"/>
          <p:cNvSpPr/>
          <p:nvPr/>
        </p:nvSpPr>
        <p:spPr>
          <a:xfrm>
            <a:off x="371575" y="1580318"/>
            <a:ext cx="8475600" cy="2417100"/>
          </a:xfrm>
          <a:prstGeom prst="rect">
            <a:avLst/>
          </a:prstGeom>
          <a:noFill/>
          <a:ln w="9525" cap="flat" cmpd="sng">
            <a:solidFill>
              <a:srgbClr val="66666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6" name="Google Shape;2286;p273"/>
          <p:cNvSpPr txBox="1"/>
          <p:nvPr/>
        </p:nvSpPr>
        <p:spPr>
          <a:xfrm>
            <a:off x="371575" y="1140056"/>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de-DE" sz="1200" i="1">
                <a:solidFill>
                  <a:srgbClr val="59575C"/>
                </a:solidFill>
                <a:latin typeface="Roboto"/>
                <a:ea typeface="Roboto"/>
                <a:cs typeface="Roboto"/>
                <a:sym typeface="Roboto"/>
              </a:rPr>
              <a:t>Verwenden Sie die nachstehende Vorlage als Orientierungshilfe für das Formulieren Ihrer Änderungsvision: </a:t>
            </a:r>
          </a:p>
        </p:txBody>
      </p:sp>
      <p:sp>
        <p:nvSpPr>
          <p:cNvPr id="2287" name="Google Shape;2287;p273"/>
          <p:cNvSpPr txBox="1"/>
          <p:nvPr/>
        </p:nvSpPr>
        <p:spPr>
          <a:xfrm>
            <a:off x="645670" y="1785895"/>
            <a:ext cx="7885800" cy="2107500"/>
          </a:xfrm>
          <a:prstGeom prst="rect">
            <a:avLst/>
          </a:prstGeom>
          <a:no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300"/>
              </a:spcAft>
              <a:buNone/>
            </a:pPr>
            <a:r>
              <a:rPr lang="de-DE" sz="1800">
                <a:solidFill>
                  <a:srgbClr val="59575C"/>
                </a:solidFill>
                <a:latin typeface="Roboto"/>
                <a:ea typeface="Roboto"/>
                <a:cs typeface="Roboto"/>
                <a:sym typeface="Roboto"/>
              </a:rPr>
              <a:t>Derzeit _____ </a:t>
            </a:r>
            <a:r>
              <a:rPr lang="de-DE" sz="1000" i="1">
                <a:solidFill>
                  <a:srgbClr val="59575C"/>
                </a:solidFill>
                <a:latin typeface="Roboto"/>
                <a:ea typeface="Roboto"/>
                <a:cs typeface="Roboto"/>
                <a:sym typeface="Roboto"/>
              </a:rPr>
              <a:t>Beschreibung der Herausforderungen des derzeitigen Status quo und dabei ein Bewusstsein für die Dringlichkeit schaffen </a:t>
            </a:r>
            <a:r>
              <a:rPr lang="de-DE" sz="1800">
                <a:solidFill>
                  <a:srgbClr val="59575C"/>
                </a:solidFill>
                <a:latin typeface="Roboto"/>
                <a:ea typeface="Roboto"/>
                <a:cs typeface="Roboto"/>
                <a:sym typeface="Roboto"/>
              </a:rPr>
              <a:t>______. Um ______</a:t>
            </a:r>
            <a:r>
              <a:rPr lang="de-DE" sz="1000" i="1">
                <a:solidFill>
                  <a:srgbClr val="59575C"/>
                </a:solidFill>
                <a:latin typeface="Roboto"/>
                <a:ea typeface="Roboto"/>
                <a:cs typeface="Roboto"/>
                <a:sym typeface="Roboto"/>
              </a:rPr>
              <a:t> Beschreibung des Defizits, das durch die Änderung beseitigt wird.</a:t>
            </a:r>
            <a:r>
              <a:rPr lang="de-DE" sz="1800">
                <a:solidFill>
                  <a:srgbClr val="59575C"/>
                </a:solidFill>
                <a:latin typeface="Roboto"/>
                <a:ea typeface="Roboto"/>
                <a:cs typeface="Roboto"/>
                <a:sym typeface="Roboto"/>
              </a:rPr>
              <a:t>______ sind wir ____</a:t>
            </a:r>
            <a:r>
              <a:rPr lang="de-DE" sz="1000">
                <a:solidFill>
                  <a:srgbClr val="59575C"/>
                </a:solidFill>
                <a:latin typeface="Roboto"/>
                <a:ea typeface="Roboto"/>
                <a:cs typeface="Roboto"/>
                <a:sym typeface="Roboto"/>
              </a:rPr>
              <a:t> </a:t>
            </a:r>
            <a:r>
              <a:rPr lang="de-DE" sz="1000" i="1">
                <a:solidFill>
                  <a:srgbClr val="59575C"/>
                </a:solidFill>
                <a:latin typeface="Roboto"/>
                <a:ea typeface="Roboto"/>
                <a:cs typeface="Roboto"/>
                <a:sym typeface="Roboto"/>
              </a:rPr>
              <a:t>Beschreibung der Änderung(en)</a:t>
            </a:r>
            <a:r>
              <a:rPr lang="de-DE" sz="1800">
                <a:solidFill>
                  <a:srgbClr val="59575C"/>
                </a:solidFill>
                <a:latin typeface="Roboto"/>
                <a:ea typeface="Roboto"/>
                <a:cs typeface="Roboto"/>
                <a:sym typeface="Roboto"/>
              </a:rPr>
              <a:t>_____. Dadurch wird nicht nur _____</a:t>
            </a:r>
            <a:r>
              <a:rPr lang="de-DE" sz="1000" i="1">
                <a:solidFill>
                  <a:srgbClr val="59575C"/>
                </a:solidFill>
                <a:latin typeface="Roboto"/>
                <a:ea typeface="Roboto"/>
                <a:cs typeface="Roboto"/>
                <a:sym typeface="Roboto"/>
              </a:rPr>
              <a:t> Beschreibung der/des erwarteten Geschäftsnutzen(s)</a:t>
            </a:r>
            <a:r>
              <a:rPr lang="de-DE" sz="1800">
                <a:solidFill>
                  <a:srgbClr val="59575C"/>
                </a:solidFill>
                <a:latin typeface="Roboto"/>
                <a:ea typeface="Roboto"/>
                <a:cs typeface="Roboto"/>
                <a:sym typeface="Roboto"/>
              </a:rPr>
              <a:t>______, sondern auch ___ </a:t>
            </a:r>
            <a:r>
              <a:rPr lang="de-DE" sz="1000" i="1">
                <a:solidFill>
                  <a:srgbClr val="59575C"/>
                </a:solidFill>
                <a:latin typeface="Roboto"/>
                <a:ea typeface="Roboto"/>
                <a:cs typeface="Roboto"/>
                <a:sym typeface="Roboto"/>
              </a:rPr>
              <a:t>Beschreibung der erwarteten Vorteile für bestimmte Rollen und/oder der weiteren Möglichkeiten, die die Änderung eröffnen wird </a:t>
            </a:r>
            <a:r>
              <a:rPr lang="de-DE" sz="1800">
                <a:solidFill>
                  <a:srgbClr val="59575C"/>
                </a:solidFill>
                <a:latin typeface="Roboto"/>
                <a:ea typeface="Roboto"/>
                <a:cs typeface="Roboto"/>
                <a:sym typeface="Roboto"/>
              </a:rPr>
              <a:t>_______.</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91"/>
        <p:cNvGrpSpPr/>
        <p:nvPr/>
      </p:nvGrpSpPr>
      <p:grpSpPr>
        <a:xfrm>
          <a:off x="0" y="0"/>
          <a:ext cx="0" cy="0"/>
          <a:chOff x="0" y="0"/>
          <a:chExt cx="0" cy="0"/>
        </a:xfrm>
      </p:grpSpPr>
      <p:sp>
        <p:nvSpPr>
          <p:cNvPr id="2292" name="Google Shape;2292;p274"/>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a:t>__________ Bewertung der Änderungsbereitschaft </a:t>
            </a:r>
          </a:p>
        </p:txBody>
      </p:sp>
      <p:graphicFrame>
        <p:nvGraphicFramePr>
          <p:cNvPr id="2293" name="Google Shape;2293;p274"/>
          <p:cNvGraphicFramePr/>
          <p:nvPr>
            <p:extLst>
              <p:ext uri="{D42A27DB-BD31-4B8C-83A1-F6EECF244321}">
                <p14:modId xmlns:p14="http://schemas.microsoft.com/office/powerpoint/2010/main" val="1935431408"/>
              </p:ext>
            </p:extLst>
          </p:nvPr>
        </p:nvGraphicFramePr>
        <p:xfrm>
          <a:off x="468291" y="997183"/>
          <a:ext cx="8432800" cy="3242548"/>
        </p:xfrm>
        <a:graphic>
          <a:graphicData uri="http://schemas.openxmlformats.org/drawingml/2006/table">
            <a:tbl>
              <a:tblPr>
                <a:noFill/>
                <a:tableStyleId>{4892ADE3-4121-4F3F-8AFE-779C9AB57E45}</a:tableStyleId>
              </a:tblPr>
              <a:tblGrid>
                <a:gridCol w="1584500">
                  <a:extLst>
                    <a:ext uri="{9D8B030D-6E8A-4147-A177-3AD203B41FA5}">
                      <a16:colId xmlns:a16="http://schemas.microsoft.com/office/drawing/2014/main" val="20000"/>
                    </a:ext>
                  </a:extLst>
                </a:gridCol>
                <a:gridCol w="6848300">
                  <a:extLst>
                    <a:ext uri="{9D8B030D-6E8A-4147-A177-3AD203B41FA5}">
                      <a16:colId xmlns:a16="http://schemas.microsoft.com/office/drawing/2014/main" val="20001"/>
                    </a:ext>
                  </a:extLst>
                </a:gridCol>
              </a:tblGrid>
              <a:tr h="0">
                <a:tc>
                  <a:txBody>
                    <a:bodyPr/>
                    <a:lstStyle/>
                    <a:p>
                      <a:pPr marL="0" lvl="0" indent="0" algn="l" rtl="0">
                        <a:lnSpc>
                          <a:spcPct val="115000"/>
                        </a:lnSpc>
                        <a:spcBef>
                          <a:spcPts val="0"/>
                        </a:spcBef>
                        <a:spcAft>
                          <a:spcPts val="0"/>
                        </a:spcAft>
                        <a:buNone/>
                      </a:pPr>
                      <a:r>
                        <a:rPr lang="de-DE" sz="900" b="1">
                          <a:solidFill>
                            <a:srgbClr val="FFFFFF"/>
                          </a:solidFill>
                          <a:latin typeface="Proxima Nova"/>
                          <a:ea typeface="Proxima Nova"/>
                          <a:cs typeface="Proxima Nova"/>
                          <a:sym typeface="Proxima Nova"/>
                        </a:rPr>
                        <a:t>Kategorie</a:t>
                      </a:r>
                    </a:p>
                  </a:txBody>
                  <a:tcPr marL="68575" marR="68575" marT="68575" marB="68575">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tc>
                  <a:txBody>
                    <a:bodyPr/>
                    <a:lstStyle/>
                    <a:p>
                      <a:pPr marL="0" lvl="0" indent="0" algn="l" rtl="0">
                        <a:lnSpc>
                          <a:spcPct val="115000"/>
                        </a:lnSpc>
                        <a:spcBef>
                          <a:spcPts val="0"/>
                        </a:spcBef>
                        <a:spcAft>
                          <a:spcPts val="0"/>
                        </a:spcAft>
                        <a:buNone/>
                      </a:pPr>
                      <a:r>
                        <a:rPr lang="de-DE" sz="900" b="1">
                          <a:solidFill>
                            <a:srgbClr val="FFFFFF"/>
                          </a:solidFill>
                          <a:latin typeface="Proxima Nova"/>
                          <a:ea typeface="Proxima Nova"/>
                          <a:cs typeface="Proxima Nova"/>
                          <a:sym typeface="Proxima Nova"/>
                        </a:rPr>
                        <a:t>Frage(n)</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0">
                <a:tc>
                  <a:txBody>
                    <a:bodyPr/>
                    <a:lstStyle/>
                    <a:p>
                      <a:pPr marL="0" lvl="0" indent="0" algn="l" rtl="0">
                        <a:lnSpc>
                          <a:spcPct val="115000"/>
                        </a:lnSpc>
                        <a:spcBef>
                          <a:spcPts val="0"/>
                        </a:spcBef>
                        <a:spcAft>
                          <a:spcPts val="0"/>
                        </a:spcAft>
                        <a:buNone/>
                      </a:pPr>
                      <a:r>
                        <a:rPr lang="de-DE" sz="800" b="1" dirty="0">
                          <a:solidFill>
                            <a:srgbClr val="5C5C5C"/>
                          </a:solidFill>
                          <a:latin typeface="Proxima Nova"/>
                          <a:ea typeface="Proxima Nova"/>
                          <a:cs typeface="Proxima Nova"/>
                          <a:sym typeface="Proxima Nova"/>
                        </a:rPr>
                        <a:t>Business Case</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verstehe die Vorteile der Nutzung von __________.</a:t>
                      </a:r>
                    </a:p>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bin überzeugt, dass wir mit _________ die Daten unserer Kunden schützen können.</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lgn="l" rtl="0">
                        <a:lnSpc>
                          <a:spcPct val="115000"/>
                        </a:lnSpc>
                        <a:spcBef>
                          <a:spcPts val="0"/>
                        </a:spcBef>
                        <a:spcAft>
                          <a:spcPts val="0"/>
                        </a:spcAft>
                        <a:buNone/>
                      </a:pPr>
                      <a:r>
                        <a:rPr lang="de-DE" sz="800" b="1">
                          <a:solidFill>
                            <a:srgbClr val="5C5C5C"/>
                          </a:solidFill>
                          <a:latin typeface="Proxima Nova"/>
                          <a:ea typeface="Proxima Nova"/>
                          <a:cs typeface="Proxima Nova"/>
                          <a:sym typeface="Proxima Nova"/>
                        </a:rPr>
                        <a:t>Vision</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verstehe die Vision und die wichtigsten Ziele, um __________ zu ermöglichen.</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0">
                <a:tc>
                  <a:txBody>
                    <a:bodyPr/>
                    <a:lstStyle/>
                    <a:p>
                      <a:pPr marL="0" lvl="0" indent="0" algn="l" rtl="0">
                        <a:lnSpc>
                          <a:spcPct val="115000"/>
                        </a:lnSpc>
                        <a:spcBef>
                          <a:spcPts val="0"/>
                        </a:spcBef>
                        <a:spcAft>
                          <a:spcPts val="0"/>
                        </a:spcAft>
                        <a:buNone/>
                      </a:pPr>
                      <a:r>
                        <a:rPr lang="de-DE" sz="800" b="1">
                          <a:solidFill>
                            <a:srgbClr val="5C5C5C"/>
                          </a:solidFill>
                          <a:latin typeface="Proxima Nova"/>
                          <a:ea typeface="Proxima Nova"/>
                          <a:cs typeface="Proxima Nova"/>
                          <a:sym typeface="Proxima Nova"/>
                        </a:rPr>
                        <a:t>Kommunikation</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bin überzeugt, dass die Kommunikation zeitlich gut abgestimmt und effektiv erfolgt ist.</a:t>
                      </a:r>
                    </a:p>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kann den erwarteten Geschäftsnutzen des Projekts beschreiben.</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lvl="0" indent="0" algn="l" rtl="0">
                        <a:lnSpc>
                          <a:spcPct val="115000"/>
                        </a:lnSpc>
                        <a:spcBef>
                          <a:spcPts val="0"/>
                        </a:spcBef>
                        <a:spcAft>
                          <a:spcPts val="0"/>
                        </a:spcAft>
                        <a:buNone/>
                      </a:pPr>
                      <a:r>
                        <a:rPr lang="de-DE" sz="800" b="1">
                          <a:solidFill>
                            <a:srgbClr val="5C5C5C"/>
                          </a:solidFill>
                          <a:latin typeface="Proxima Nova"/>
                          <a:ea typeface="Proxima Nova"/>
                          <a:cs typeface="Proxima Nova"/>
                          <a:sym typeface="Proxima Nova"/>
                        </a:rPr>
                        <a:t>Führung</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de-DE" sz="800">
                          <a:solidFill>
                            <a:srgbClr val="5C5C5C"/>
                          </a:solidFill>
                          <a:latin typeface="Proxima Nova"/>
                          <a:ea typeface="Proxima Nova"/>
                          <a:cs typeface="Proxima Nova"/>
                          <a:sym typeface="Proxima Nova"/>
                        </a:rPr>
                        <a:t>Ich bin überzeugt, dass die Führungskräfte dieses Vorhaben engagiert und unterstützend begleiten.</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0">
                <a:tc>
                  <a:txBody>
                    <a:bodyPr/>
                    <a:lstStyle/>
                    <a:p>
                      <a:pPr marL="0" lvl="0" indent="0" algn="l" rtl="0">
                        <a:lnSpc>
                          <a:spcPct val="115000"/>
                        </a:lnSpc>
                        <a:spcBef>
                          <a:spcPts val="0"/>
                        </a:spcBef>
                        <a:spcAft>
                          <a:spcPts val="0"/>
                        </a:spcAft>
                        <a:buNone/>
                      </a:pPr>
                      <a:r>
                        <a:rPr lang="de-DE" sz="800" b="1">
                          <a:solidFill>
                            <a:srgbClr val="5C5C5C"/>
                          </a:solidFill>
                          <a:latin typeface="Proxima Nova"/>
                          <a:ea typeface="Proxima Nova"/>
                          <a:cs typeface="Proxima Nova"/>
                          <a:sym typeface="Proxima Nova"/>
                        </a:rPr>
                        <a:t>Bereitschaft der Organisation</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bin überzeugt, dass wir als Organisation __________ erfolgreich implementieren und einführen können.</a:t>
                      </a:r>
                    </a:p>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bin überzeugt, dass andere Geschäftsinitiativen bei &lt;Organisation&gt; keine negativen Auswirkungen auf den Erfolg dieses Projekts haben werden.</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l" rtl="0">
                        <a:lnSpc>
                          <a:spcPct val="115000"/>
                        </a:lnSpc>
                        <a:spcBef>
                          <a:spcPts val="0"/>
                        </a:spcBef>
                        <a:spcAft>
                          <a:spcPts val="0"/>
                        </a:spcAft>
                        <a:buNone/>
                      </a:pPr>
                      <a:r>
                        <a:rPr lang="de-DE" sz="800" b="1">
                          <a:solidFill>
                            <a:srgbClr val="5C5C5C"/>
                          </a:solidFill>
                          <a:latin typeface="Proxima Nova"/>
                          <a:ea typeface="Proxima Nova"/>
                          <a:cs typeface="Proxima Nova"/>
                          <a:sym typeface="Proxima Nova"/>
                        </a:rPr>
                        <a:t>Kultur</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bin überzeugt, dass meine Kolleginnen und Kollegen motiviert und engagiert das Projekt zum Erfolg führen wollen.</a:t>
                      </a:r>
                    </a:p>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Ich bin überzeugt, dass die durch das __________ Projekt bewirkten Änderungen bei &lt;Organisation&gt; zu Belastungen und/oder Unsicherheiten führen werden.</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6"/>
                  </a:ext>
                </a:extLst>
              </a:tr>
              <a:tr h="0">
                <a:tc>
                  <a:txBody>
                    <a:bodyPr/>
                    <a:lstStyle/>
                    <a:p>
                      <a:pPr marL="0" lvl="0" indent="0" algn="l" rtl="0">
                        <a:lnSpc>
                          <a:spcPct val="115000"/>
                        </a:lnSpc>
                        <a:spcBef>
                          <a:spcPts val="0"/>
                        </a:spcBef>
                        <a:spcAft>
                          <a:spcPts val="0"/>
                        </a:spcAft>
                        <a:buNone/>
                      </a:pPr>
                      <a:r>
                        <a:rPr lang="de-DE" sz="800" b="1">
                          <a:solidFill>
                            <a:srgbClr val="5C5C5C"/>
                          </a:solidFill>
                          <a:latin typeface="Proxima Nova"/>
                          <a:ea typeface="Proxima Nova"/>
                          <a:cs typeface="Proxima Nova"/>
                          <a:sym typeface="Proxima Nova"/>
                        </a:rPr>
                        <a:t>Änderungsbereitschaft</a:t>
                      </a:r>
                    </a:p>
                    <a:p>
                      <a:pPr marL="0" lvl="0" indent="0" algn="l" rtl="0">
                        <a:lnSpc>
                          <a:spcPct val="115000"/>
                        </a:lnSpc>
                        <a:spcBef>
                          <a:spcPts val="0"/>
                        </a:spcBef>
                        <a:spcAft>
                          <a:spcPts val="0"/>
                        </a:spcAft>
                        <a:buNone/>
                      </a:pPr>
                      <a:r>
                        <a:rPr lang="de-DE" sz="800" b="1" i="1">
                          <a:solidFill>
                            <a:srgbClr val="5C5C5C"/>
                          </a:solidFill>
                          <a:latin typeface="Proxima Nova"/>
                          <a:ea typeface="Proxima Nova"/>
                          <a:cs typeface="Proxima Nova"/>
                          <a:sym typeface="Proxima Nova"/>
                        </a:rPr>
                        <a:t>(Offenes Ende)</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Was sind die zentralen Anliegen innerhalb Ihres Teams in Bezug auf die Nutzung von __________?</a:t>
                      </a:r>
                    </a:p>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Wo werden wir im Zusammenhang mit dieser Änderung vermutlich auf Widerstand stoßen? Wie wird sich dieser darstellen? </a:t>
                      </a:r>
                      <a:br>
                        <a:rPr lang="de-DE" sz="800" dirty="0">
                          <a:solidFill>
                            <a:srgbClr val="5C5C5C"/>
                          </a:solidFill>
                          <a:latin typeface="Proxima Nova"/>
                          <a:ea typeface="Proxima Nova"/>
                          <a:cs typeface="Proxima Nova"/>
                          <a:sym typeface="Proxima Nova"/>
                        </a:rPr>
                      </a:br>
                      <a:r>
                        <a:rPr lang="de-DE" sz="800" dirty="0">
                          <a:solidFill>
                            <a:srgbClr val="5C5C5C"/>
                          </a:solidFill>
                          <a:latin typeface="Proxima Nova"/>
                          <a:ea typeface="Proxima Nova"/>
                          <a:cs typeface="Proxima Nova"/>
                          <a:sym typeface="Proxima Nova"/>
                        </a:rPr>
                        <a:t>Was sind die Projektrisiken?</a:t>
                      </a:r>
                    </a:p>
                    <a:p>
                      <a:pPr marL="0" lvl="0" indent="0" algn="l" rtl="0">
                        <a:lnSpc>
                          <a:spcPct val="115000"/>
                        </a:lnSpc>
                        <a:spcBef>
                          <a:spcPts val="0"/>
                        </a:spcBef>
                        <a:spcAft>
                          <a:spcPts val="0"/>
                        </a:spcAft>
                        <a:buNone/>
                      </a:pPr>
                      <a:r>
                        <a:rPr lang="de-DE" sz="800" dirty="0">
                          <a:solidFill>
                            <a:srgbClr val="5C5C5C"/>
                          </a:solidFill>
                          <a:latin typeface="Proxima Nova"/>
                          <a:ea typeface="Proxima Nova"/>
                          <a:cs typeface="Proxima Nova"/>
                          <a:sym typeface="Proxima Nova"/>
                        </a:rPr>
                        <a:t>Gibt es weitere Kommentare, die Sie mitteilen möchten?</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2294" name="Google Shape;2294;p274"/>
          <p:cNvPicPr preferRelativeResize="0"/>
          <p:nvPr/>
        </p:nvPicPr>
        <p:blipFill rotWithShape="1">
          <a:blip r:embed="rId3">
            <a:alphaModFix/>
          </a:blip>
          <a:srcRect l="8775"/>
          <a:stretch/>
        </p:blipFill>
        <p:spPr>
          <a:xfrm>
            <a:off x="4586634" y="4520156"/>
            <a:ext cx="583277" cy="538613"/>
          </a:xfrm>
          <a:prstGeom prst="rect">
            <a:avLst/>
          </a:prstGeom>
          <a:noFill/>
          <a:ln>
            <a:noFill/>
          </a:ln>
        </p:spPr>
      </p:pic>
      <p:pic>
        <p:nvPicPr>
          <p:cNvPr id="2295" name="Google Shape;2295;p274"/>
          <p:cNvPicPr preferRelativeResize="0"/>
          <p:nvPr/>
        </p:nvPicPr>
        <p:blipFill>
          <a:blip r:embed="rId4">
            <a:alphaModFix/>
          </a:blip>
          <a:stretch>
            <a:fillRect/>
          </a:stretch>
        </p:blipFill>
        <p:spPr>
          <a:xfrm>
            <a:off x="5141083" y="4476806"/>
            <a:ext cx="2414577" cy="607219"/>
          </a:xfrm>
          <a:prstGeom prst="rect">
            <a:avLst/>
          </a:prstGeom>
          <a:noFill/>
          <a:ln>
            <a:noFill/>
          </a:ln>
        </p:spPr>
      </p:pic>
      <p:sp>
        <p:nvSpPr>
          <p:cNvPr id="2296" name="Google Shape;2296;p274"/>
          <p:cNvSpPr txBox="1"/>
          <p:nvPr/>
        </p:nvSpPr>
        <p:spPr>
          <a:xfrm>
            <a:off x="550509" y="4608262"/>
            <a:ext cx="4006859" cy="362400"/>
          </a:xfrm>
          <a:prstGeom prst="rect">
            <a:avLst/>
          </a:prstGeom>
          <a:noFill/>
          <a:ln>
            <a:noFill/>
          </a:ln>
        </p:spPr>
        <p:txBody>
          <a:bodyPr spcFirstLastPara="1" wrap="square" lIns="68575" tIns="68575" rIns="68575" bIns="68575" anchor="ctr" anchorCtr="0">
            <a:noAutofit/>
          </a:bodyPr>
          <a:lstStyle/>
          <a:p>
            <a:pPr marL="0" lvl="0" indent="0" algn="ctr" rtl="0">
              <a:lnSpc>
                <a:spcPct val="115000"/>
              </a:lnSpc>
              <a:spcBef>
                <a:spcPts val="0"/>
              </a:spcBef>
              <a:spcAft>
                <a:spcPts val="0"/>
              </a:spcAft>
              <a:buNone/>
            </a:pPr>
            <a:r>
              <a:rPr lang="de-DE" sz="900" dirty="0">
                <a:solidFill>
                  <a:srgbClr val="5C5C5C"/>
                </a:solidFill>
                <a:latin typeface="Proxima Nova"/>
                <a:ea typeface="Proxima Nova"/>
                <a:cs typeface="Proxima Nova"/>
                <a:sym typeface="Proxima Nova"/>
              </a:rPr>
              <a:t>Bestimmen Sie mithilfe des rechts dargestellten quantitativen, farbcodierten Systems den Risikograd, der mit den gegebenen Antworten verbunden ist.</a:t>
            </a:r>
          </a:p>
        </p:txBody>
      </p:sp>
      <p:sp>
        <p:nvSpPr>
          <p:cNvPr id="7" name="Google Shape;2296;p274">
            <a:extLst>
              <a:ext uri="{FF2B5EF4-FFF2-40B4-BE49-F238E27FC236}">
                <a16:creationId xmlns:a16="http://schemas.microsoft.com/office/drawing/2014/main" id="{32AEADE2-E882-417E-B8C8-4200C91A11A8}"/>
              </a:ext>
            </a:extLst>
          </p:cNvPr>
          <p:cNvSpPr txBox="1"/>
          <p:nvPr/>
        </p:nvSpPr>
        <p:spPr>
          <a:xfrm>
            <a:off x="7776376" y="4196659"/>
            <a:ext cx="1367624" cy="362400"/>
          </a:xfrm>
          <a:prstGeom prst="rect">
            <a:avLst/>
          </a:prstGeom>
          <a:noFill/>
          <a:ln>
            <a:noFill/>
          </a:ln>
        </p:spPr>
        <p:txBody>
          <a:bodyPr spcFirstLastPara="1" wrap="square" lIns="68575" tIns="68575" rIns="68575" bIns="68575" anchor="ctr" anchorCtr="0">
            <a:noAutofit/>
          </a:bodyPr>
          <a:lstStyle/>
          <a:p>
            <a:pPr marL="0" lvl="0" indent="0" rtl="0">
              <a:lnSpc>
                <a:spcPct val="115000"/>
              </a:lnSpc>
              <a:spcBef>
                <a:spcPts val="0"/>
              </a:spcBef>
              <a:spcAft>
                <a:spcPts val="0"/>
              </a:spcAft>
              <a:buNone/>
            </a:pPr>
            <a:r>
              <a:rPr lang="de-DE" sz="700" dirty="0">
                <a:solidFill>
                  <a:srgbClr val="5C5C5C"/>
                </a:solidFill>
                <a:latin typeface="Proxima Nova"/>
                <a:ea typeface="Proxima Nova"/>
                <a:cs typeface="Proxima Nova"/>
                <a:sym typeface="Proxima Nova"/>
              </a:rPr>
              <a:t>Antwort:</a:t>
            </a:r>
          </a:p>
          <a:p>
            <a:pPr marL="0" lvl="0" indent="0" rtl="0">
              <a:lnSpc>
                <a:spcPct val="115000"/>
              </a:lnSpc>
              <a:spcBef>
                <a:spcPts val="0"/>
              </a:spcBef>
              <a:spcAft>
                <a:spcPts val="0"/>
              </a:spcAft>
              <a:buNone/>
            </a:pPr>
            <a:r>
              <a:rPr lang="de-DE" sz="700" dirty="0">
                <a:solidFill>
                  <a:srgbClr val="5C5C5C"/>
                </a:solidFill>
                <a:latin typeface="Proxima Nova"/>
                <a:ea typeface="Proxima Nova"/>
                <a:cs typeface="Proxima Nova"/>
                <a:sym typeface="Proxima Nova"/>
              </a:rPr>
              <a:t>Ergebnis:</a:t>
            </a:r>
          </a:p>
          <a:p>
            <a:pPr marL="0" lvl="0" indent="0" rtl="0">
              <a:lnSpc>
                <a:spcPct val="115000"/>
              </a:lnSpc>
              <a:spcBef>
                <a:spcPts val="0"/>
              </a:spcBef>
              <a:spcAft>
                <a:spcPts val="0"/>
              </a:spcAft>
              <a:buNone/>
            </a:pPr>
            <a:r>
              <a:rPr lang="de-DE" sz="700" dirty="0">
                <a:solidFill>
                  <a:srgbClr val="5C5C5C"/>
                </a:solidFill>
                <a:latin typeface="Proxima Nova"/>
                <a:ea typeface="Proxima Nova"/>
                <a:cs typeface="Proxima Nova"/>
                <a:sym typeface="Proxima Nova"/>
              </a:rPr>
              <a:t>Ich stimme überhaupt nicht zu</a:t>
            </a:r>
          </a:p>
          <a:p>
            <a:pPr marL="0" lvl="0" indent="0" rtl="0">
              <a:lnSpc>
                <a:spcPct val="115000"/>
              </a:lnSpc>
              <a:spcBef>
                <a:spcPts val="0"/>
              </a:spcBef>
              <a:spcAft>
                <a:spcPts val="0"/>
              </a:spcAft>
              <a:buNone/>
            </a:pPr>
            <a:r>
              <a:rPr lang="de-DE" sz="700" dirty="0">
                <a:solidFill>
                  <a:srgbClr val="5C5C5C"/>
                </a:solidFill>
                <a:latin typeface="Proxima Nova"/>
                <a:ea typeface="Proxima Nova"/>
                <a:cs typeface="Proxima Nova"/>
                <a:sym typeface="Proxima Nova"/>
              </a:rPr>
              <a:t>Ich stimme nicht zu</a:t>
            </a:r>
          </a:p>
          <a:p>
            <a:pPr marL="0" lvl="0" indent="0" rtl="0">
              <a:lnSpc>
                <a:spcPct val="115000"/>
              </a:lnSpc>
              <a:spcBef>
                <a:spcPts val="0"/>
              </a:spcBef>
              <a:spcAft>
                <a:spcPts val="0"/>
              </a:spcAft>
              <a:buNone/>
            </a:pPr>
            <a:r>
              <a:rPr lang="de-DE" sz="700" dirty="0">
                <a:solidFill>
                  <a:srgbClr val="5C5C5C"/>
                </a:solidFill>
                <a:latin typeface="Proxima Nova"/>
                <a:ea typeface="Proxima Nova"/>
                <a:cs typeface="Proxima Nova"/>
                <a:sym typeface="Proxima Nova"/>
              </a:rPr>
              <a:t>Neutral</a:t>
            </a:r>
          </a:p>
          <a:p>
            <a:pPr marL="0" lvl="0" indent="0" rtl="0">
              <a:lnSpc>
                <a:spcPct val="115000"/>
              </a:lnSpc>
              <a:spcBef>
                <a:spcPts val="0"/>
              </a:spcBef>
              <a:spcAft>
                <a:spcPts val="0"/>
              </a:spcAft>
              <a:buNone/>
            </a:pPr>
            <a:r>
              <a:rPr lang="de-DE" sz="700" dirty="0">
                <a:solidFill>
                  <a:srgbClr val="5C5C5C"/>
                </a:solidFill>
                <a:latin typeface="Proxima Nova"/>
                <a:ea typeface="Proxima Nova"/>
                <a:cs typeface="Proxima Nova"/>
                <a:sym typeface="Proxima Nova"/>
              </a:rPr>
              <a:t>Ich stimme zu</a:t>
            </a:r>
          </a:p>
          <a:p>
            <a:pPr marL="0" lvl="0" indent="0" rtl="0">
              <a:lnSpc>
                <a:spcPct val="115000"/>
              </a:lnSpc>
              <a:spcBef>
                <a:spcPts val="0"/>
              </a:spcBef>
              <a:spcAft>
                <a:spcPts val="0"/>
              </a:spcAft>
              <a:buNone/>
            </a:pPr>
            <a:r>
              <a:rPr lang="de-DE" sz="700" dirty="0">
                <a:solidFill>
                  <a:srgbClr val="5C5C5C"/>
                </a:solidFill>
                <a:latin typeface="Proxima Nova"/>
                <a:ea typeface="Proxima Nova"/>
                <a:cs typeface="Proxima Nova"/>
                <a:sym typeface="Proxima Nova"/>
              </a:rPr>
              <a:t>Ich stimme voll zu</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sp>
        <p:nvSpPr>
          <p:cNvPr id="1679" name="Google Shape;1679;p248"/>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0" name="Google Shape;1680;p248"/>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1" name="Google Shape;1681;p248"/>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682" name="Google Shape;1682;p248"/>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de-DE" sz="700">
                <a:solidFill>
                  <a:srgbClr val="032E61"/>
                </a:solidFill>
                <a:latin typeface="Proxima Nova"/>
                <a:ea typeface="Proxima Nova"/>
                <a:cs typeface="Proxima Nova"/>
                <a:sym typeface="Proxima Nova"/>
              </a:rPr>
              <a:t>Sozial  </a:t>
            </a:r>
          </a:p>
          <a:p>
            <a:pPr marL="0" marR="0" lvl="0" indent="0" algn="l" rtl="0">
              <a:lnSpc>
                <a:spcPct val="100000"/>
              </a:lnSpc>
              <a:spcBef>
                <a:spcPts val="900"/>
              </a:spcBef>
              <a:spcAft>
                <a:spcPts val="0"/>
              </a:spcAft>
              <a:buClr>
                <a:srgbClr val="000000"/>
              </a:buClr>
              <a:buSzPts val="1000"/>
              <a:buFont typeface="Arial"/>
              <a:buNone/>
            </a:pPr>
            <a:r>
              <a:rPr lang="de-DE" sz="700">
                <a:solidFill>
                  <a:srgbClr val="032E61"/>
                </a:solidFill>
                <a:latin typeface="Proxima Nova"/>
                <a:ea typeface="Proxima Nova"/>
                <a:cs typeface="Proxima Nova"/>
                <a:sym typeface="Proxima Nova"/>
              </a:rPr>
              <a:t>Persönlich </a:t>
            </a:r>
          </a:p>
          <a:p>
            <a:pPr marL="0" marR="0" lvl="0" indent="0" algn="l" rtl="0">
              <a:lnSpc>
                <a:spcPct val="100000"/>
              </a:lnSpc>
              <a:spcBef>
                <a:spcPts val="900"/>
              </a:spcBef>
              <a:spcAft>
                <a:spcPts val="900"/>
              </a:spcAft>
              <a:buClr>
                <a:srgbClr val="000000"/>
              </a:buClr>
              <a:buSzPts val="1000"/>
              <a:buFont typeface="Arial"/>
              <a:buNone/>
            </a:pPr>
            <a:r>
              <a:rPr lang="de-DE" sz="700">
                <a:solidFill>
                  <a:srgbClr val="032E61"/>
                </a:solidFill>
                <a:latin typeface="Proxima Nova"/>
                <a:ea typeface="Proxima Nova"/>
                <a:cs typeface="Proxima Nova"/>
                <a:sym typeface="Proxima Nova"/>
              </a:rPr>
              <a:t>Strukturell</a:t>
            </a:r>
          </a:p>
        </p:txBody>
      </p:sp>
      <p:grpSp>
        <p:nvGrpSpPr>
          <p:cNvPr id="1683" name="Google Shape;1683;p248"/>
          <p:cNvGrpSpPr/>
          <p:nvPr/>
        </p:nvGrpSpPr>
        <p:grpSpPr>
          <a:xfrm rot="1878247">
            <a:off x="4068695" y="288786"/>
            <a:ext cx="4604249" cy="4604160"/>
            <a:chOff x="-321416" y="764706"/>
            <a:chExt cx="3852300" cy="3851400"/>
          </a:xfrm>
        </p:grpSpPr>
        <p:sp>
          <p:nvSpPr>
            <p:cNvPr id="1684" name="Google Shape;1684;p248"/>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685" name="Google Shape;1685;p248"/>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1100" b="0" i="0" u="none" strike="noStrike" cap="none">
                  <a:solidFill>
                    <a:srgbClr val="205CA0"/>
                  </a:solidFill>
                  <a:latin typeface="Arial"/>
                  <a:ea typeface="Arial"/>
                  <a:cs typeface="Arial"/>
                  <a:sym typeface="Arial"/>
                </a:rPr>
                <a:t>  </a:t>
              </a:r>
            </a:p>
          </p:txBody>
        </p:sp>
        <p:sp>
          <p:nvSpPr>
            <p:cNvPr id="1686" name="Google Shape;1686;p248"/>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687" name="Google Shape;1687;p248"/>
          <p:cNvGrpSpPr/>
          <p:nvPr/>
        </p:nvGrpSpPr>
        <p:grpSpPr>
          <a:xfrm rot="1877473">
            <a:off x="4259264" y="478453"/>
            <a:ext cx="4242523" cy="4241932"/>
            <a:chOff x="-321416" y="764706"/>
            <a:chExt cx="3852300" cy="3851400"/>
          </a:xfrm>
        </p:grpSpPr>
        <p:sp>
          <p:nvSpPr>
            <p:cNvPr id="1688" name="Google Shape;1688;p248"/>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689" name="Google Shape;1689;p248"/>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1100" b="0" i="0" u="none" strike="noStrike" cap="none">
                  <a:solidFill>
                    <a:srgbClr val="205CA0"/>
                  </a:solidFill>
                  <a:latin typeface="Arial"/>
                  <a:ea typeface="Arial"/>
                  <a:cs typeface="Arial"/>
                  <a:sym typeface="Arial"/>
                </a:rPr>
                <a:t>  </a:t>
              </a:r>
            </a:p>
          </p:txBody>
        </p:sp>
        <p:sp>
          <p:nvSpPr>
            <p:cNvPr id="1690" name="Google Shape;1690;p248"/>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691" name="Google Shape;1691;p248"/>
          <p:cNvGrpSpPr/>
          <p:nvPr/>
        </p:nvGrpSpPr>
        <p:grpSpPr>
          <a:xfrm>
            <a:off x="5684319" y="1925654"/>
            <a:ext cx="1387066" cy="1386933"/>
            <a:chOff x="5513985" y="1983272"/>
            <a:chExt cx="1324800" cy="1324800"/>
          </a:xfrm>
        </p:grpSpPr>
        <p:sp>
          <p:nvSpPr>
            <p:cNvPr id="1692" name="Google Shape;1692;p248"/>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693" name="Google Shape;1693;p248"/>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694" name="Google Shape;1694;p248"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695" name="Google Shape;1695;p248"/>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696" name="Google Shape;1696;p248"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697" name="Google Shape;1697;p248"/>
          <p:cNvGrpSpPr/>
          <p:nvPr/>
        </p:nvGrpSpPr>
        <p:grpSpPr>
          <a:xfrm>
            <a:off x="5688778" y="1948627"/>
            <a:ext cx="1387066" cy="1386933"/>
            <a:chOff x="5491665" y="1984122"/>
            <a:chExt cx="1324800" cy="1324800"/>
          </a:xfrm>
        </p:grpSpPr>
        <p:sp>
          <p:nvSpPr>
            <p:cNvPr id="1698" name="Google Shape;1698;p248"/>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248"/>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800" i="1" dirty="0">
                  <a:solidFill>
                    <a:srgbClr val="CCCCCC"/>
                  </a:solidFill>
                  <a:latin typeface="Proxima Nova"/>
                  <a:ea typeface="Proxima Nova"/>
                  <a:cs typeface="Proxima Nova"/>
                  <a:sym typeface="Proxima Nova"/>
                </a:rPr>
                <a:t>GEWÜNSCHTER ZUKÜNFTIGER STATUS</a:t>
              </a:r>
            </a:p>
          </p:txBody>
        </p:sp>
      </p:grpSp>
      <p:grpSp>
        <p:nvGrpSpPr>
          <p:cNvPr id="1700" name="Google Shape;1700;p248"/>
          <p:cNvGrpSpPr/>
          <p:nvPr/>
        </p:nvGrpSpPr>
        <p:grpSpPr>
          <a:xfrm>
            <a:off x="6173443" y="2713629"/>
            <a:ext cx="414288" cy="306731"/>
            <a:chOff x="7141533" y="1082325"/>
            <a:chExt cx="480000" cy="355383"/>
          </a:xfrm>
        </p:grpSpPr>
        <p:sp>
          <p:nvSpPr>
            <p:cNvPr id="1701" name="Google Shape;1701;p248"/>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2" name="Google Shape;1702;p248"/>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3" name="Google Shape;1703;p248"/>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4" name="Google Shape;1704;p248"/>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5" name="Google Shape;1705;p248"/>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6" name="Google Shape;1706;p248"/>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07" name="Google Shape;1707;p248"/>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08" name="Google Shape;1708;p248"/>
          <p:cNvSpPr txBox="1"/>
          <p:nvPr/>
        </p:nvSpPr>
        <p:spPr>
          <a:xfrm>
            <a:off x="406943" y="1104638"/>
            <a:ext cx="3707594"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r>
              <a:rPr lang="de-DE" sz="2300" dirty="0">
                <a:latin typeface="Roboto Condensed"/>
                <a:ea typeface="Roboto Condensed"/>
                <a:cs typeface="Roboto Condensed"/>
                <a:sym typeface="Roboto Condensed"/>
              </a:rPr>
              <a:t>Durch die Welt um uns herum … entstehen</a:t>
            </a:r>
            <a:r>
              <a:rPr lang="de-DE" sz="2300" dirty="0">
                <a:solidFill>
                  <a:schemeClr val="dk1"/>
                </a:solidFill>
                <a:latin typeface="Roboto Condensed"/>
                <a:ea typeface="Roboto Condensed"/>
                <a:cs typeface="Roboto Condensed"/>
                <a:sym typeface="Roboto Condensed"/>
              </a:rPr>
              <a:t> </a:t>
            </a:r>
            <a:r>
              <a:rPr lang="de-DE" sz="2300" dirty="0">
                <a:solidFill>
                  <a:srgbClr val="D39981"/>
                </a:solidFill>
                <a:latin typeface="Roboto Condensed"/>
                <a:ea typeface="Roboto Condensed"/>
                <a:cs typeface="Roboto Condensed"/>
                <a:sym typeface="Roboto Condensed"/>
              </a:rPr>
              <a:t>soziale</a:t>
            </a:r>
            <a:r>
              <a:rPr lang="de-DE" sz="2300" dirty="0">
                <a:solidFill>
                  <a:schemeClr val="accent1"/>
                </a:solidFill>
                <a:latin typeface="Roboto Condensed"/>
                <a:ea typeface="Roboto Condensed"/>
                <a:cs typeface="Roboto Condensed"/>
                <a:sym typeface="Roboto Condensed"/>
              </a:rPr>
              <a:t>, </a:t>
            </a:r>
            <a:r>
              <a:rPr lang="de-DE" sz="2300" dirty="0">
                <a:solidFill>
                  <a:srgbClr val="B45F06"/>
                </a:solidFill>
                <a:latin typeface="Roboto Condensed"/>
                <a:ea typeface="Roboto Condensed"/>
                <a:cs typeface="Roboto Condensed"/>
                <a:sym typeface="Roboto Condensed"/>
              </a:rPr>
              <a:t>persönliche</a:t>
            </a:r>
            <a:r>
              <a:rPr lang="de-DE" sz="2300" dirty="0">
                <a:solidFill>
                  <a:schemeClr val="accent1"/>
                </a:solidFill>
                <a:latin typeface="Roboto Condensed"/>
                <a:ea typeface="Roboto Condensed"/>
                <a:cs typeface="Roboto Condensed"/>
                <a:sym typeface="Roboto Condensed"/>
              </a:rPr>
              <a:t> </a:t>
            </a:r>
            <a:r>
              <a:rPr lang="de-DE" sz="2300" dirty="0">
                <a:solidFill>
                  <a:schemeClr val="accent2"/>
                </a:solidFill>
                <a:latin typeface="Roboto Condensed"/>
                <a:ea typeface="Roboto Condensed"/>
                <a:cs typeface="Roboto Condensed"/>
                <a:sym typeface="Roboto Condensed"/>
              </a:rPr>
              <a:t>und strukturelle</a:t>
            </a:r>
            <a:r>
              <a:rPr lang="de-DE" sz="2300" b="1" dirty="0">
                <a:solidFill>
                  <a:schemeClr val="dk1"/>
                </a:solidFill>
                <a:latin typeface="Roboto Condensed"/>
                <a:ea typeface="Roboto Condensed"/>
                <a:cs typeface="Roboto Condensed"/>
                <a:sym typeface="Roboto Condensed"/>
              </a:rPr>
              <a:t> </a:t>
            </a:r>
            <a:r>
              <a:rPr lang="de-DE" sz="2300" dirty="0">
                <a:solidFill>
                  <a:schemeClr val="dk1"/>
                </a:solidFill>
                <a:latin typeface="Roboto Condensed"/>
                <a:ea typeface="Roboto Condensed"/>
                <a:cs typeface="Roboto Condensed"/>
                <a:sym typeface="Roboto Condensed"/>
              </a:rPr>
              <a:t>Beziehungen</a:t>
            </a:r>
            <a:r>
              <a:rPr lang="de-DE" sz="2300" dirty="0">
                <a:latin typeface="Roboto Condensed"/>
                <a:ea typeface="Roboto Condensed"/>
                <a:cs typeface="Roboto Condensed"/>
                <a:sym typeface="Roboto Condensed"/>
              </a:rPr>
              <a:t>, die </a:t>
            </a:r>
            <a:r>
              <a:rPr lang="de-DE" sz="2300" b="1" dirty="0">
                <a:latin typeface="Roboto Condensed"/>
                <a:ea typeface="Roboto Condensed"/>
                <a:cs typeface="Roboto Condensed"/>
                <a:sym typeface="Roboto Condensed"/>
              </a:rPr>
              <a:t>unsere Motivation und Fähigkeit zu bestimmten Verhaltensweisen fördern oder hemmen</a:t>
            </a:r>
            <a:r>
              <a:rPr lang="de-DE" sz="2300" dirty="0">
                <a:latin typeface="Roboto Condensed"/>
                <a:ea typeface="Roboto Condensed"/>
                <a:cs typeface="Roboto Condensed"/>
                <a:sym typeface="Roboto Condensed"/>
              </a:rPr>
              <a:t>.</a:t>
            </a:r>
          </a:p>
        </p:txBody>
      </p:sp>
      <p:sp>
        <p:nvSpPr>
          <p:cNvPr id="1709" name="Google Shape;1709;p248"/>
          <p:cNvSpPr txBox="1"/>
          <p:nvPr/>
        </p:nvSpPr>
        <p:spPr>
          <a:xfrm rot="-5258">
            <a:off x="6019988" y="809557"/>
            <a:ext cx="784501" cy="1935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1400">
                <a:solidFill>
                  <a:srgbClr val="FFFFFF"/>
                </a:solidFill>
                <a:latin typeface="Roboto Condensed"/>
                <a:ea typeface="Roboto Condensed"/>
                <a:cs typeface="Roboto Condensed"/>
                <a:sym typeface="Roboto Condensed"/>
              </a:rPr>
              <a:t>SOZIAL</a:t>
            </a:r>
          </a:p>
        </p:txBody>
      </p:sp>
      <p:sp>
        <p:nvSpPr>
          <p:cNvPr id="1710" name="Google Shape;1710;p248"/>
          <p:cNvSpPr txBox="1"/>
          <p:nvPr/>
        </p:nvSpPr>
        <p:spPr>
          <a:xfrm rot="-1656">
            <a:off x="6787505" y="3631164"/>
            <a:ext cx="1245900" cy="2343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1400">
                <a:solidFill>
                  <a:srgbClr val="FFFFFF"/>
                </a:solidFill>
                <a:latin typeface="Roboto Condensed"/>
                <a:ea typeface="Roboto Condensed"/>
                <a:cs typeface="Roboto Condensed"/>
                <a:sym typeface="Roboto Condensed"/>
              </a:rPr>
              <a:t>PERSÖNLICH</a:t>
            </a:r>
          </a:p>
        </p:txBody>
      </p:sp>
      <p:pic>
        <p:nvPicPr>
          <p:cNvPr id="1711" name="Google Shape;1711;p248" descr="Camp-Fire-Friends.png"/>
          <p:cNvPicPr preferRelativeResize="0"/>
          <p:nvPr/>
        </p:nvPicPr>
        <p:blipFill rotWithShape="1">
          <a:blip r:embed="rId4">
            <a:alphaModFix/>
          </a:blip>
          <a:srcRect/>
          <a:stretch/>
        </p:blipFill>
        <p:spPr>
          <a:xfrm>
            <a:off x="6038838" y="1188910"/>
            <a:ext cx="774363" cy="504668"/>
          </a:xfrm>
          <a:prstGeom prst="rect">
            <a:avLst/>
          </a:prstGeom>
          <a:noFill/>
          <a:ln>
            <a:noFill/>
          </a:ln>
          <a:effectLst>
            <a:outerShdw blurRad="57150" dist="57150" dir="5400000" algn="bl" rotWithShape="0">
              <a:srgbClr val="FFFFFF">
                <a:alpha val="50000"/>
              </a:srgbClr>
            </a:outerShdw>
          </a:effectLst>
        </p:spPr>
      </p:pic>
      <p:pic>
        <p:nvPicPr>
          <p:cNvPr id="1712" name="Google Shape;1712;p248"/>
          <p:cNvPicPr preferRelativeResize="0"/>
          <p:nvPr/>
        </p:nvPicPr>
        <p:blipFill rotWithShape="1">
          <a:blip r:embed="rId5">
            <a:alphaModFix/>
          </a:blip>
          <a:srcRect/>
          <a:stretch/>
        </p:blipFill>
        <p:spPr>
          <a:xfrm>
            <a:off x="7192895" y="3076906"/>
            <a:ext cx="364388" cy="433087"/>
          </a:xfrm>
          <a:prstGeom prst="rect">
            <a:avLst/>
          </a:prstGeom>
          <a:noFill/>
          <a:ln>
            <a:noFill/>
          </a:ln>
          <a:effectLst>
            <a:outerShdw blurRad="57150" dist="57150" dir="5400000" algn="bl" rotWithShape="0">
              <a:srgbClr val="FFFFFF">
                <a:alpha val="50000"/>
              </a:srgbClr>
            </a:outerShdw>
          </a:effectLst>
        </p:spPr>
      </p:pic>
      <p:sp>
        <p:nvSpPr>
          <p:cNvPr id="1713" name="Google Shape;1713;p248"/>
          <p:cNvSpPr txBox="1"/>
          <p:nvPr/>
        </p:nvSpPr>
        <p:spPr>
          <a:xfrm rot="-785">
            <a:off x="4646500" y="3607922"/>
            <a:ext cx="1314000" cy="2337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1400">
                <a:solidFill>
                  <a:srgbClr val="FFFFFF"/>
                </a:solidFill>
                <a:latin typeface="Roboto Condensed"/>
                <a:ea typeface="Roboto Condensed"/>
                <a:cs typeface="Roboto Condensed"/>
                <a:sym typeface="Roboto Condensed"/>
              </a:rPr>
              <a:t>STRUKTURELL</a:t>
            </a:r>
          </a:p>
          <a:p>
            <a:pPr marL="0" marR="0" lvl="0" indent="0" algn="ctr" rtl="0">
              <a:lnSpc>
                <a:spcPct val="100000"/>
              </a:lnSpc>
              <a:spcBef>
                <a:spcPts val="0"/>
              </a:spcBef>
              <a:spcAft>
                <a:spcPts val="0"/>
              </a:spcAft>
              <a:buClr>
                <a:srgbClr val="000000"/>
              </a:buClr>
              <a:buSzPts val="1100"/>
              <a:buFont typeface="Arial"/>
              <a:buNone/>
            </a:pPr>
            <a:endParaRPr sz="1400" i="0" u="none" strike="noStrike" cap="none" dirty="0">
              <a:solidFill>
                <a:srgbClr val="FFFFFF"/>
              </a:solidFill>
              <a:latin typeface="Roboto Condensed"/>
              <a:ea typeface="Roboto Condensed"/>
              <a:cs typeface="Roboto Condensed"/>
              <a:sym typeface="Roboto Condensed"/>
            </a:endParaRPr>
          </a:p>
        </p:txBody>
      </p:sp>
      <p:pic>
        <p:nvPicPr>
          <p:cNvPr id="1714" name="Google Shape;1714;p248"/>
          <p:cNvPicPr preferRelativeResize="0"/>
          <p:nvPr/>
        </p:nvPicPr>
        <p:blipFill rotWithShape="1">
          <a:blip r:embed="rId3">
            <a:alphaModFix/>
          </a:blip>
          <a:srcRect/>
          <a:stretch/>
        </p:blipFill>
        <p:spPr>
          <a:xfrm>
            <a:off x="4896695" y="3154512"/>
            <a:ext cx="646657" cy="287060"/>
          </a:xfrm>
          <a:prstGeom prst="rect">
            <a:avLst/>
          </a:prstGeom>
          <a:noFill/>
          <a:ln>
            <a:noFill/>
          </a:ln>
          <a:effectLst>
            <a:outerShdw blurRad="57150" dist="57150" dir="5400000" algn="bl" rotWithShape="0">
              <a:srgbClr val="FFFFFF">
                <a:alpha val="50000"/>
              </a:srgbClr>
            </a:outerShdw>
          </a:effectLst>
        </p:spPr>
      </p:pic>
      <p:pic>
        <p:nvPicPr>
          <p:cNvPr id="1715" name="Google Shape;1715;p248" descr="Intelligent-Rainbow-Cloud_Gray.png"/>
          <p:cNvPicPr preferRelativeResize="0"/>
          <p:nvPr/>
        </p:nvPicPr>
        <p:blipFill rotWithShape="1">
          <a:blip r:embed="rId6">
            <a:alphaModFix/>
          </a:blip>
          <a:srcRect b="15239"/>
          <a:stretch/>
        </p:blipFill>
        <p:spPr>
          <a:xfrm>
            <a:off x="5088345" y="3367652"/>
            <a:ext cx="211046" cy="151307"/>
          </a:xfrm>
          <a:prstGeom prst="rect">
            <a:avLst/>
          </a:prstGeom>
          <a:noFill/>
          <a:ln>
            <a:noFill/>
          </a:ln>
          <a:effectLst>
            <a:outerShdw blurRad="57150" dist="57150" dir="5400000" algn="bl" rotWithShape="0">
              <a:srgbClr val="FFFFFF">
                <a:alpha val="50000"/>
              </a:srgbClr>
            </a:outerShdw>
          </a:effectLst>
        </p:spPr>
      </p:pic>
      <p:cxnSp>
        <p:nvCxnSpPr>
          <p:cNvPr id="1716" name="Google Shape;1716;p248"/>
          <p:cNvCxnSpPr/>
          <p:nvPr/>
        </p:nvCxnSpPr>
        <p:spPr>
          <a:xfrm rot="10800000" flipH="1">
            <a:off x="6993265" y="1529456"/>
            <a:ext cx="1447500" cy="761700"/>
          </a:xfrm>
          <a:prstGeom prst="straightConnector1">
            <a:avLst/>
          </a:prstGeom>
          <a:noFill/>
          <a:ln w="38100" cap="flat" cmpd="sng">
            <a:solidFill>
              <a:srgbClr val="FFFFFF"/>
            </a:solidFill>
            <a:prstDash val="solid"/>
            <a:round/>
            <a:headEnd type="none" w="med" len="med"/>
            <a:tailEnd type="none" w="med" len="med"/>
          </a:ln>
        </p:spPr>
      </p:cxnSp>
      <p:cxnSp>
        <p:nvCxnSpPr>
          <p:cNvPr id="1717" name="Google Shape;1717;p248"/>
          <p:cNvCxnSpPr>
            <a:endCxn id="1698" idx="4"/>
          </p:cNvCxnSpPr>
          <p:nvPr/>
        </p:nvCxnSpPr>
        <p:spPr>
          <a:xfrm rot="10800000" flipH="1">
            <a:off x="6381711" y="3335560"/>
            <a:ext cx="600" cy="1557000"/>
          </a:xfrm>
          <a:prstGeom prst="straightConnector1">
            <a:avLst/>
          </a:prstGeom>
          <a:noFill/>
          <a:ln w="38100" cap="flat" cmpd="sng">
            <a:solidFill>
              <a:srgbClr val="FFFFFF"/>
            </a:solidFill>
            <a:prstDash val="solid"/>
            <a:round/>
            <a:headEnd type="none" w="med" len="med"/>
            <a:tailEnd type="none" w="med" len="med"/>
          </a:ln>
        </p:spPr>
      </p:cxnSp>
      <p:cxnSp>
        <p:nvCxnSpPr>
          <p:cNvPr id="1718" name="Google Shape;1718;p248"/>
          <p:cNvCxnSpPr>
            <a:stCxn id="1686" idx="0"/>
          </p:cNvCxnSpPr>
          <p:nvPr/>
        </p:nvCxnSpPr>
        <p:spPr>
          <a:xfrm>
            <a:off x="4414932" y="1401425"/>
            <a:ext cx="1378800" cy="831600"/>
          </a:xfrm>
          <a:prstGeom prst="straightConnector1">
            <a:avLst/>
          </a:prstGeom>
          <a:noFill/>
          <a:ln w="38100" cap="flat" cmpd="sng">
            <a:solidFill>
              <a:srgbClr val="FFFFFF"/>
            </a:solidFill>
            <a:prstDash val="solid"/>
            <a:round/>
            <a:headEnd type="none" w="med" len="med"/>
            <a:tailEnd type="none" w="med" len="med"/>
          </a:ln>
        </p:spPr>
      </p:cxnSp>
      <p:sp>
        <p:nvSpPr>
          <p:cNvPr id="1719" name="Google Shape;1719;p248"/>
          <p:cNvSpPr txBox="1"/>
          <p:nvPr/>
        </p:nvSpPr>
        <p:spPr>
          <a:xfrm>
            <a:off x="387199" y="393875"/>
            <a:ext cx="2616903"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1000"/>
              </a:spcBef>
              <a:spcAft>
                <a:spcPts val="0"/>
              </a:spcAft>
              <a:buNone/>
            </a:pPr>
            <a:r>
              <a:rPr lang="de-DE" sz="1000" b="1" dirty="0">
                <a:latin typeface="Roboto"/>
                <a:ea typeface="Roboto"/>
                <a:cs typeface="Roboto"/>
                <a:sym typeface="Roboto"/>
              </a:rPr>
              <a:t>DIE WISSENSCHAFT DES VERHALTENS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16"/>
        <p:cNvGrpSpPr/>
        <p:nvPr/>
      </p:nvGrpSpPr>
      <p:grpSpPr>
        <a:xfrm>
          <a:off x="0" y="0"/>
          <a:ext cx="0" cy="0"/>
          <a:chOff x="0" y="0"/>
          <a:chExt cx="0" cy="0"/>
        </a:xfrm>
      </p:grpSpPr>
      <p:graphicFrame>
        <p:nvGraphicFramePr>
          <p:cNvPr id="2317" name="Google Shape;2317;p276"/>
          <p:cNvGraphicFramePr/>
          <p:nvPr>
            <p:extLst>
              <p:ext uri="{D42A27DB-BD31-4B8C-83A1-F6EECF244321}">
                <p14:modId xmlns:p14="http://schemas.microsoft.com/office/powerpoint/2010/main" val="204225994"/>
              </p:ext>
            </p:extLst>
          </p:nvPr>
        </p:nvGraphicFramePr>
        <p:xfrm>
          <a:off x="337265" y="943253"/>
          <a:ext cx="4240325" cy="4002458"/>
        </p:xfrm>
        <a:graphic>
          <a:graphicData uri="http://schemas.openxmlformats.org/drawingml/2006/table">
            <a:tbl>
              <a:tblPr firstRow="1" bandRow="1">
                <a:noFill/>
                <a:tableStyleId>{0E1EA29B-3266-48F9-973C-6F6B3B3533FC}</a:tableStyleId>
              </a:tblPr>
              <a:tblGrid>
                <a:gridCol w="4240325">
                  <a:extLst>
                    <a:ext uri="{9D8B030D-6E8A-4147-A177-3AD203B41FA5}">
                      <a16:colId xmlns:a16="http://schemas.microsoft.com/office/drawing/2014/main" val="20000"/>
                    </a:ext>
                  </a:extLst>
                </a:gridCol>
              </a:tblGrid>
              <a:tr h="303823">
                <a:tc>
                  <a:txBody>
                    <a:bodyPr/>
                    <a:lstStyle/>
                    <a:p>
                      <a:pPr marL="0" marR="0" lvl="0" indent="0" algn="ctr" rtl="0">
                        <a:lnSpc>
                          <a:spcPct val="100000"/>
                        </a:lnSpc>
                        <a:spcBef>
                          <a:spcPts val="0"/>
                        </a:spcBef>
                        <a:spcAft>
                          <a:spcPts val="0"/>
                        </a:spcAft>
                        <a:buClr>
                          <a:srgbClr val="000000"/>
                        </a:buClr>
                        <a:buSzPts val="1400"/>
                        <a:buFont typeface="Proxima Nova"/>
                        <a:buNone/>
                      </a:pPr>
                      <a:r>
                        <a:rPr lang="de-DE" sz="1400" b="0" i="0" u="none" strike="noStrike" cap="none">
                          <a:solidFill>
                            <a:srgbClr val="FFFFFF"/>
                          </a:solidFill>
                          <a:latin typeface="Proxima Nova"/>
                          <a:ea typeface="Proxima Nova"/>
                          <a:cs typeface="Proxima Nova"/>
                          <a:sym typeface="Proxima Nova"/>
                        </a:rPr>
                        <a:t>Nutzen für das Programm</a:t>
                      </a:r>
                    </a:p>
                  </a:txBody>
                  <a:tcPr marL="68600" marR="68600" marT="34300" marB="34300" anchor="ctr">
                    <a:solidFill>
                      <a:schemeClr val="dk1"/>
                    </a:solidFill>
                  </a:tcPr>
                </a:tc>
                <a:extLst>
                  <a:ext uri="{0D108BD9-81ED-4DB2-BD59-A6C34878D82A}">
                    <a16:rowId xmlns:a16="http://schemas.microsoft.com/office/drawing/2014/main" val="10000"/>
                  </a:ext>
                </a:extLst>
              </a:tr>
              <a:tr h="3698635">
                <a:tc>
                  <a:txBody>
                    <a:bodyPr/>
                    <a:lstStyle/>
                    <a:p>
                      <a:pPr marL="127000" marR="0" lvl="0" indent="-120650" algn="l" rtl="0">
                        <a:lnSpc>
                          <a:spcPct val="100000"/>
                        </a:lnSpc>
                        <a:spcBef>
                          <a:spcPts val="500"/>
                        </a:spcBef>
                        <a:spcAft>
                          <a:spcPts val="0"/>
                        </a:spcAft>
                        <a:buClr>
                          <a:schemeClr val="dk2"/>
                        </a:buClr>
                        <a:buSzPts val="1100"/>
                        <a:buFont typeface="Arial"/>
                        <a:buChar char="•"/>
                      </a:pPr>
                      <a:r>
                        <a:rPr lang="de-DE" sz="1100" b="0" i="0" u="none" strike="noStrike" cap="none" dirty="0">
                          <a:solidFill>
                            <a:schemeClr val="dk2"/>
                          </a:solidFill>
                          <a:latin typeface="Proxima Nova"/>
                          <a:ea typeface="Proxima Nova"/>
                          <a:cs typeface="Proxima Nova"/>
                          <a:sym typeface="Proxima Nova"/>
                        </a:rPr>
                        <a:t>Bessere Kommunikation und Zusammenarbeit</a:t>
                      </a:r>
                      <a:br>
                        <a:rPr lang="de-DE" sz="1100" b="0" i="0" u="none" strike="noStrike" cap="none" dirty="0">
                          <a:latin typeface="Proxima Nova"/>
                          <a:ea typeface="Proxima Nova"/>
                          <a:cs typeface="Proxima Nova"/>
                          <a:sym typeface="Proxima Nova"/>
                        </a:rPr>
                      </a:br>
                      <a:r>
                        <a:rPr lang="de-DE" sz="1100" b="0" i="0" u="none" strike="noStrike" cap="none" dirty="0">
                          <a:latin typeface="Proxima Nova"/>
                          <a:ea typeface="Proxima Nova"/>
                          <a:cs typeface="Proxima Nova"/>
                          <a:sym typeface="Proxima Nova"/>
                        </a:rPr>
                        <a:t>Die effektivste Kommunikation ist die persönliche Übermittlung durch Personen, die der Zielgruppe bekannt sind. </a:t>
                      </a:r>
                      <a:r>
                        <a:rPr lang="de-DE" sz="1100" dirty="0">
                          <a:latin typeface="Proxima Nova"/>
                          <a:ea typeface="Proxima Nova"/>
                          <a:cs typeface="Proxima Nova"/>
                          <a:sym typeface="Proxima Nova"/>
                        </a:rPr>
                        <a:t>Die Betroffenen wollen die Möglichkeit haben, gehört zu werden und ihre Meinung zu äußern. Das Change Champion-Netzwerk fördert diesen offenen Dialog in beide Richtungen.</a:t>
                      </a:r>
                    </a:p>
                    <a:p>
                      <a:pPr marL="127000" marR="0" lvl="0" indent="-120650" algn="l" rtl="0">
                        <a:lnSpc>
                          <a:spcPct val="100000"/>
                        </a:lnSpc>
                        <a:spcBef>
                          <a:spcPts val="900"/>
                        </a:spcBef>
                        <a:spcAft>
                          <a:spcPts val="0"/>
                        </a:spcAft>
                        <a:buClr>
                          <a:schemeClr val="dk2"/>
                        </a:buClr>
                        <a:buSzPts val="1100"/>
                        <a:buFont typeface="Arial"/>
                        <a:buChar char="•"/>
                      </a:pPr>
                      <a:r>
                        <a:rPr lang="de-DE" sz="1100" b="0" i="0" u="none" strike="noStrike" cap="none" dirty="0">
                          <a:solidFill>
                            <a:schemeClr val="dk2"/>
                          </a:solidFill>
                          <a:latin typeface="Proxima Nova"/>
                          <a:ea typeface="Proxima Nova"/>
                          <a:cs typeface="Proxima Nova"/>
                          <a:sym typeface="Proxima Nova"/>
                        </a:rPr>
                        <a:t>Aufbau einer glaubwürdigen Kommunikation</a:t>
                      </a:r>
                      <a:br>
                        <a:rPr lang="de-DE" sz="1100" b="0" i="0" u="none" strike="noStrike" cap="none" dirty="0">
                          <a:latin typeface="Proxima Nova"/>
                          <a:ea typeface="Proxima Nova"/>
                          <a:cs typeface="Proxima Nova"/>
                          <a:sym typeface="Proxima Nova"/>
                        </a:rPr>
                      </a:br>
                      <a:r>
                        <a:rPr lang="de-DE" sz="1100" b="0" i="0" u="none" strike="noStrike" cap="none" dirty="0">
                          <a:latin typeface="Proxima Nova"/>
                          <a:ea typeface="Proxima Nova"/>
                          <a:cs typeface="Proxima Nova"/>
                          <a:sym typeface="Proxima Nova"/>
                        </a:rPr>
                        <a:t>Kommunikationsinhalte und Kernbotschaften gewinnen an Glaubwürdigkeit, wenn sie über vertraute Kanäle und von vertrauten Kolleginnen und Kollegen oder Meinungsführern bzw. offiziellen Führungskräften übermittelt werden.</a:t>
                      </a:r>
                    </a:p>
                    <a:p>
                      <a:pPr marL="127000" marR="0" lvl="0" indent="-120650" algn="l" rtl="0">
                        <a:lnSpc>
                          <a:spcPct val="100000"/>
                        </a:lnSpc>
                        <a:spcBef>
                          <a:spcPts val="900"/>
                        </a:spcBef>
                        <a:spcAft>
                          <a:spcPts val="0"/>
                        </a:spcAft>
                        <a:buClr>
                          <a:schemeClr val="dk2"/>
                        </a:buClr>
                        <a:buSzPts val="1100"/>
                        <a:buFont typeface="Arial"/>
                        <a:buChar char="•"/>
                      </a:pPr>
                      <a:r>
                        <a:rPr lang="de-DE" sz="1100" b="0" i="0" u="none" strike="noStrike" cap="none" dirty="0">
                          <a:solidFill>
                            <a:schemeClr val="dk2"/>
                          </a:solidFill>
                          <a:latin typeface="Proxima Nova"/>
                          <a:ea typeface="Proxima Nova"/>
                          <a:cs typeface="Proxima Nova"/>
                          <a:sym typeface="Proxima Nova"/>
                        </a:rPr>
                        <a:t>Effizienteres Sammeln und Verteilen von Daten und Feedback</a:t>
                      </a:r>
                      <a:br>
                        <a:rPr lang="de-DE" sz="1100" b="0" i="0" u="none" strike="noStrike" cap="none" dirty="0">
                          <a:latin typeface="Proxima Nova"/>
                          <a:ea typeface="Proxima Nova"/>
                          <a:cs typeface="Proxima Nova"/>
                          <a:sym typeface="Proxima Nova"/>
                        </a:rPr>
                      </a:br>
                      <a:r>
                        <a:rPr lang="de-DE" sz="1100" b="0" i="0" u="none" strike="noStrike" cap="none" dirty="0">
                          <a:latin typeface="Proxima Nova"/>
                          <a:ea typeface="Proxima Nova"/>
                          <a:cs typeface="Proxima Nova"/>
                          <a:sym typeface="Proxima Nova"/>
                        </a:rPr>
                        <a:t>Über das Netzwerk können wir Feedback einholen und gezielte Aktivitäten für die Kommunikation und die Änderungs-verwaltung entwickeln.</a:t>
                      </a:r>
                    </a:p>
                    <a:p>
                      <a:pPr marL="127000" marR="0" lvl="0" indent="-120650" algn="l" rtl="0">
                        <a:lnSpc>
                          <a:spcPct val="100000"/>
                        </a:lnSpc>
                        <a:spcBef>
                          <a:spcPts val="900"/>
                        </a:spcBef>
                        <a:spcAft>
                          <a:spcPts val="0"/>
                        </a:spcAft>
                        <a:buClr>
                          <a:schemeClr val="dk2"/>
                        </a:buClr>
                        <a:buSzPts val="1100"/>
                        <a:buFont typeface="Arial"/>
                        <a:buChar char="•"/>
                      </a:pPr>
                      <a:r>
                        <a:rPr lang="de-DE" sz="1100" b="0" i="0" u="none" strike="noStrike" cap="none" dirty="0">
                          <a:solidFill>
                            <a:schemeClr val="dk2"/>
                          </a:solidFill>
                          <a:latin typeface="Proxima Nova"/>
                          <a:ea typeface="Proxima Nova"/>
                          <a:cs typeface="Proxima Nova"/>
                          <a:sym typeface="Proxima Nova"/>
                        </a:rPr>
                        <a:t>Erläutern des Projektnutzens</a:t>
                      </a:r>
                      <a:br>
                        <a:rPr lang="de-DE" sz="1100" b="1" i="0" u="none" strike="noStrike" cap="none" dirty="0">
                          <a:solidFill>
                            <a:schemeClr val="dk2"/>
                          </a:solidFill>
                          <a:latin typeface="Proxima Nova"/>
                          <a:ea typeface="Proxima Nova"/>
                          <a:cs typeface="Proxima Nova"/>
                          <a:sym typeface="Proxima Nova"/>
                        </a:rPr>
                      </a:br>
                      <a:r>
                        <a:rPr lang="de-DE" sz="1100" b="0" i="0" u="none" strike="noStrike" cap="none" dirty="0">
                          <a:latin typeface="Proxima Nova"/>
                          <a:ea typeface="Proxima Nova"/>
                          <a:cs typeface="Proxima Nova"/>
                          <a:sym typeface="Proxima Nova"/>
                        </a:rPr>
                        <a:t>Das Netzwerk versorgt wichtige Führungskräfte und Teammitglieder mit dem Wissen und den Ressourcen, </a:t>
                      </a:r>
                      <a:br>
                        <a:rPr lang="de-DE" sz="1100" b="0" i="0" u="none" strike="noStrike" cap="none" dirty="0">
                          <a:latin typeface="Proxima Nova"/>
                          <a:ea typeface="Proxima Nova"/>
                          <a:cs typeface="Proxima Nova"/>
                          <a:sym typeface="Proxima Nova"/>
                        </a:rPr>
                      </a:br>
                      <a:r>
                        <a:rPr lang="de-DE" sz="1100" b="0" i="0" u="none" strike="noStrike" cap="none" dirty="0">
                          <a:latin typeface="Proxima Nova"/>
                          <a:ea typeface="Proxima Nova"/>
                          <a:cs typeface="Proxima Nova"/>
                          <a:sym typeface="Proxima Nova"/>
                        </a:rPr>
                        <a:t>um die Vorteile des Programms klar zu formulieren.</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graphicFrame>
        <p:nvGraphicFramePr>
          <p:cNvPr id="2318" name="Google Shape;2318;p276"/>
          <p:cNvGraphicFramePr/>
          <p:nvPr>
            <p:extLst>
              <p:ext uri="{D42A27DB-BD31-4B8C-83A1-F6EECF244321}">
                <p14:modId xmlns:p14="http://schemas.microsoft.com/office/powerpoint/2010/main" val="324881621"/>
              </p:ext>
            </p:extLst>
          </p:nvPr>
        </p:nvGraphicFramePr>
        <p:xfrm>
          <a:off x="4736536" y="937493"/>
          <a:ext cx="4071000" cy="4002458"/>
        </p:xfrm>
        <a:graphic>
          <a:graphicData uri="http://schemas.openxmlformats.org/drawingml/2006/table">
            <a:tbl>
              <a:tblPr firstRow="1" bandRow="1">
                <a:noFill/>
                <a:tableStyleId>{0E1EA29B-3266-48F9-973C-6F6B3B3533FC}</a:tableStyleId>
              </a:tblPr>
              <a:tblGrid>
                <a:gridCol w="4071000">
                  <a:extLst>
                    <a:ext uri="{9D8B030D-6E8A-4147-A177-3AD203B41FA5}">
                      <a16:colId xmlns:a16="http://schemas.microsoft.com/office/drawing/2014/main" val="20000"/>
                    </a:ext>
                  </a:extLst>
                </a:gridCol>
              </a:tblGrid>
              <a:tr h="314522">
                <a:tc>
                  <a:txBody>
                    <a:bodyPr/>
                    <a:lstStyle/>
                    <a:p>
                      <a:pPr marL="0" marR="0" lvl="0" indent="0" algn="ctr" rtl="0">
                        <a:lnSpc>
                          <a:spcPct val="100000"/>
                        </a:lnSpc>
                        <a:spcBef>
                          <a:spcPts val="0"/>
                        </a:spcBef>
                        <a:spcAft>
                          <a:spcPts val="0"/>
                        </a:spcAft>
                        <a:buClr>
                          <a:srgbClr val="000000"/>
                        </a:buClr>
                        <a:buSzPts val="1400"/>
                        <a:buFont typeface="Proxima Nova"/>
                        <a:buNone/>
                      </a:pPr>
                      <a:r>
                        <a:rPr lang="de-DE" sz="1400">
                          <a:solidFill>
                            <a:srgbClr val="FFFFFF"/>
                          </a:solidFill>
                          <a:latin typeface="Proxima Nova"/>
                          <a:ea typeface="Proxima Nova"/>
                          <a:cs typeface="Proxima Nova"/>
                          <a:sym typeface="Proxima Nova"/>
                        </a:rPr>
                        <a:t>Nutzen für Change</a:t>
                      </a:r>
                      <a:r>
                        <a:rPr lang="de-DE" sz="1400" b="0" i="0" u="none" strike="noStrike" cap="none">
                          <a:solidFill>
                            <a:srgbClr val="FFFFFF"/>
                          </a:solidFill>
                          <a:latin typeface="Proxima Nova"/>
                          <a:ea typeface="Proxima Nova"/>
                          <a:cs typeface="Proxima Nova"/>
                          <a:sym typeface="Proxima Nova"/>
                        </a:rPr>
                        <a:t> Champions</a:t>
                      </a:r>
                    </a:p>
                  </a:txBody>
                  <a:tcPr marL="68600" marR="68600" marT="34300" marB="34300" anchor="ctr">
                    <a:solidFill>
                      <a:schemeClr val="dk1"/>
                    </a:solidFill>
                  </a:tcPr>
                </a:tc>
                <a:extLst>
                  <a:ext uri="{0D108BD9-81ED-4DB2-BD59-A6C34878D82A}">
                    <a16:rowId xmlns:a16="http://schemas.microsoft.com/office/drawing/2014/main" val="10000"/>
                  </a:ext>
                </a:extLst>
              </a:tr>
              <a:tr h="3687936">
                <a:tc>
                  <a:txBody>
                    <a:bodyPr/>
                    <a:lstStyle/>
                    <a:p>
                      <a:pPr marL="127000" marR="0" lvl="0" indent="-107950" algn="l" rtl="0">
                        <a:lnSpc>
                          <a:spcPct val="100000"/>
                        </a:lnSpc>
                        <a:spcBef>
                          <a:spcPts val="500"/>
                        </a:spcBef>
                        <a:spcAft>
                          <a:spcPts val="0"/>
                        </a:spcAft>
                        <a:buClr>
                          <a:schemeClr val="dk2"/>
                        </a:buClr>
                        <a:buSzPts val="1100"/>
                        <a:buFont typeface="Arial"/>
                        <a:buChar char="•"/>
                      </a:pPr>
                      <a:r>
                        <a:rPr lang="de-DE" sz="1100" b="0" i="0" u="none" strike="noStrike" cap="none" dirty="0">
                          <a:solidFill>
                            <a:schemeClr val="dk2"/>
                          </a:solidFill>
                          <a:latin typeface="Proxima Nova"/>
                          <a:ea typeface="Proxima Nova"/>
                          <a:cs typeface="Proxima Nova"/>
                          <a:sym typeface="Proxima Nova"/>
                        </a:rPr>
                        <a:t>Als Erster informiert</a:t>
                      </a:r>
                      <a:br>
                        <a:rPr lang="de-DE" sz="1100" b="0" i="0" u="none" strike="noStrike" cap="none" dirty="0">
                          <a:latin typeface="Proxima Nova"/>
                          <a:ea typeface="Proxima Nova"/>
                          <a:cs typeface="Proxima Nova"/>
                          <a:sym typeface="Proxima Nova"/>
                        </a:rPr>
                      </a:br>
                      <a:r>
                        <a:rPr lang="de-DE" sz="1100" dirty="0">
                          <a:latin typeface="Proxima Nova"/>
                          <a:ea typeface="Proxima Nova"/>
                          <a:cs typeface="Proxima Nova"/>
                          <a:sym typeface="Proxima Nova"/>
                        </a:rPr>
                        <a:t>Change Champions gehören zu den Ersten, die über neue Funktionen und Besonderheiten in kommenden Versionen informiert werden.</a:t>
                      </a:r>
                    </a:p>
                    <a:p>
                      <a:pPr marL="127000" marR="0" lvl="0" indent="-120650" algn="l" rtl="0">
                        <a:lnSpc>
                          <a:spcPct val="100000"/>
                        </a:lnSpc>
                        <a:spcBef>
                          <a:spcPts val="900"/>
                        </a:spcBef>
                        <a:spcAft>
                          <a:spcPts val="0"/>
                        </a:spcAft>
                        <a:buClr>
                          <a:schemeClr val="dk2"/>
                        </a:buClr>
                        <a:buSzPts val="1100"/>
                        <a:buFont typeface="Arial"/>
                        <a:buChar char="•"/>
                      </a:pPr>
                      <a:r>
                        <a:rPr lang="de-DE" sz="1100" b="0" i="0" u="none" strike="noStrike" cap="none" dirty="0">
                          <a:solidFill>
                            <a:schemeClr val="dk2"/>
                          </a:solidFill>
                          <a:latin typeface="Proxima Nova"/>
                          <a:ea typeface="Proxima Nova"/>
                          <a:cs typeface="Proxima Nova"/>
                          <a:sym typeface="Proxima Nova"/>
                        </a:rPr>
                        <a:t>Als Erster testen</a:t>
                      </a:r>
                      <a:br>
                        <a:rPr lang="de-DE" sz="1100" b="0" i="0" u="none" strike="noStrike" cap="none" dirty="0">
                          <a:latin typeface="Proxima Nova"/>
                          <a:ea typeface="Proxima Nova"/>
                          <a:cs typeface="Proxima Nova"/>
                          <a:sym typeface="Proxima Nova"/>
                        </a:rPr>
                      </a:br>
                      <a:r>
                        <a:rPr lang="de-DE" sz="1100" b="0" i="0" u="none" strike="noStrike" cap="none" dirty="0">
                          <a:latin typeface="Proxima Nova"/>
                          <a:ea typeface="Proxima Nova"/>
                          <a:cs typeface="Proxima Nova"/>
                          <a:sym typeface="Proxima Nova"/>
                        </a:rPr>
                        <a:t>Soweit möglich, erhalten Change Champions die Gelegenheit, die durch das Programm neu eingeführten Technologien und Funktionen zu erkunden und sich mit ihnen vertraut zu machen</a:t>
                      </a:r>
                      <a:r>
                        <a:rPr lang="de-DE" sz="1100" dirty="0">
                          <a:latin typeface="Proxima Nova"/>
                          <a:ea typeface="Proxima Nova"/>
                          <a:cs typeface="Proxima Nova"/>
                          <a:sym typeface="Proxima Nova"/>
                        </a:rPr>
                        <a:t>.</a:t>
                      </a:r>
                    </a:p>
                    <a:p>
                      <a:pPr marL="127000" marR="0" lvl="0" indent="-120650" algn="l" rtl="0">
                        <a:lnSpc>
                          <a:spcPct val="100000"/>
                        </a:lnSpc>
                        <a:spcBef>
                          <a:spcPts val="900"/>
                        </a:spcBef>
                        <a:spcAft>
                          <a:spcPts val="0"/>
                        </a:spcAft>
                        <a:buClr>
                          <a:schemeClr val="dk2"/>
                        </a:buClr>
                        <a:buSzPts val="1100"/>
                        <a:buFont typeface="Arial"/>
                        <a:buChar char="•"/>
                      </a:pPr>
                      <a:r>
                        <a:rPr lang="de-DE" sz="1100" b="0" i="0" u="none" strike="noStrike" cap="none" dirty="0">
                          <a:solidFill>
                            <a:schemeClr val="dk2"/>
                          </a:solidFill>
                          <a:latin typeface="Proxima Nova"/>
                          <a:ea typeface="Proxima Nova"/>
                          <a:cs typeface="Proxima Nova"/>
                          <a:sym typeface="Proxima Nova"/>
                        </a:rPr>
                        <a:t>Entwicklungsmöglichkeiten</a:t>
                      </a:r>
                      <a:br>
                        <a:rPr lang="de-DE" sz="1100" b="0" i="0" u="none" strike="noStrike" cap="none" dirty="0">
                          <a:latin typeface="Proxima Nova"/>
                          <a:ea typeface="Proxima Nova"/>
                          <a:cs typeface="Proxima Nova"/>
                          <a:sym typeface="Proxima Nova"/>
                        </a:rPr>
                      </a:br>
                      <a:r>
                        <a:rPr lang="de-DE" sz="1100" b="0" i="0" u="none" strike="noStrike" cap="none" dirty="0">
                          <a:latin typeface="Proxima Nova"/>
                          <a:ea typeface="Proxima Nova"/>
                          <a:cs typeface="Proxima Nova"/>
                          <a:sym typeface="Proxima Nova"/>
                        </a:rPr>
                        <a:t>Durch die Teilnahme am Netzwerk können Champions wertvolle Führungskompetenzen für Veränderungsvorhaben erwerben und unter Beweis stellen.</a:t>
                      </a:r>
                    </a:p>
                    <a:p>
                      <a:pPr marL="127000" marR="0" lvl="0" indent="-120650" algn="l" rtl="0">
                        <a:lnSpc>
                          <a:spcPct val="100000"/>
                        </a:lnSpc>
                        <a:spcBef>
                          <a:spcPts val="900"/>
                        </a:spcBef>
                        <a:spcAft>
                          <a:spcPts val="0"/>
                        </a:spcAft>
                        <a:buClr>
                          <a:schemeClr val="dk2"/>
                        </a:buClr>
                        <a:buSzPts val="1100"/>
                        <a:buFont typeface="Arial"/>
                        <a:buChar char="•"/>
                      </a:pPr>
                      <a:r>
                        <a:rPr lang="de-DE" sz="1100" b="0" i="0" u="none" strike="noStrike" cap="none" dirty="0">
                          <a:solidFill>
                            <a:schemeClr val="dk2"/>
                          </a:solidFill>
                          <a:latin typeface="Proxima Nova"/>
                          <a:ea typeface="Proxima Nova"/>
                          <a:cs typeface="Proxima Nova"/>
                          <a:sym typeface="Proxima Nova"/>
                        </a:rPr>
                        <a:t>Wichtige Einflussnahme</a:t>
                      </a:r>
                      <a:br>
                        <a:rPr lang="de-DE" sz="1100" b="0" i="0" u="none" strike="noStrike" cap="none" dirty="0">
                          <a:latin typeface="Proxima Nova"/>
                          <a:ea typeface="Proxima Nova"/>
                          <a:cs typeface="Proxima Nova"/>
                          <a:sym typeface="Proxima Nova"/>
                        </a:rPr>
                      </a:br>
                      <a:r>
                        <a:rPr lang="de-DE" sz="1100" dirty="0">
                          <a:latin typeface="Proxima Nova"/>
                          <a:ea typeface="Proxima Nova"/>
                          <a:cs typeface="Proxima Nova"/>
                          <a:sym typeface="Proxima Nova"/>
                        </a:rPr>
                        <a:t>Change Champions können auf den Erfolg eines zentralen Vorhabens für TR Einfluss nehmen.</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sp>
        <p:nvSpPr>
          <p:cNvPr id="2319" name="Google Shape;2319;p276"/>
          <p:cNvSpPr txBox="1">
            <a:spLocks noGrp="1"/>
          </p:cNvSpPr>
          <p:nvPr>
            <p:ph type="title"/>
          </p:nvPr>
        </p:nvSpPr>
        <p:spPr>
          <a:xfrm>
            <a:off x="371572" y="104777"/>
            <a:ext cx="6633527"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sz="2100" dirty="0"/>
              <a:t>Vom Änderungsnetzwerk profitieren das Programm und dessen Teilnehmer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01"/>
        <p:cNvGrpSpPr/>
        <p:nvPr/>
      </p:nvGrpSpPr>
      <p:grpSpPr>
        <a:xfrm>
          <a:off x="0" y="0"/>
          <a:ext cx="0" cy="0"/>
          <a:chOff x="0" y="0"/>
          <a:chExt cx="0" cy="0"/>
        </a:xfrm>
      </p:grpSpPr>
      <p:sp>
        <p:nvSpPr>
          <p:cNvPr id="2302" name="Google Shape;2302;p275"/>
          <p:cNvSpPr txBox="1">
            <a:spLocks noGrp="1"/>
          </p:cNvSpPr>
          <p:nvPr>
            <p:ph type="body" idx="1"/>
          </p:nvPr>
        </p:nvSpPr>
        <p:spPr>
          <a:xfrm>
            <a:off x="383931" y="812169"/>
            <a:ext cx="8274300" cy="537600"/>
          </a:xfrm>
          <a:prstGeom prst="rect">
            <a:avLst/>
          </a:prstGeom>
          <a:noFill/>
          <a:ln>
            <a:noFill/>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chemeClr val="dk1"/>
              </a:buClr>
              <a:buSzPts val="1500"/>
              <a:buFont typeface="Arial"/>
              <a:buNone/>
            </a:pPr>
            <a:r>
              <a:rPr lang="de-DE">
                <a:solidFill>
                  <a:srgbClr val="434343"/>
                </a:solidFill>
                <a:latin typeface="Proxima Nova"/>
                <a:ea typeface="Proxima Nova"/>
                <a:cs typeface="Proxima Nova"/>
                <a:sym typeface="Proxima Nova"/>
              </a:rPr>
              <a:t>Change Champions unterstützen Aktivitäten zur Änderungsverwaltung, schaffen Bewusstsein und fördern die Akzeptanz neuer Tools und Arbeitsweisen innerhalb ihrer Teams.</a:t>
            </a:r>
          </a:p>
          <a:p>
            <a:pPr marL="0" marR="0" lvl="0" indent="0" algn="l" rtl="0">
              <a:lnSpc>
                <a:spcPct val="100000"/>
              </a:lnSpc>
              <a:spcBef>
                <a:spcPts val="800"/>
              </a:spcBef>
              <a:spcAft>
                <a:spcPts val="0"/>
              </a:spcAft>
              <a:buClr>
                <a:schemeClr val="dk1"/>
              </a:buClr>
              <a:buSzPts val="1500"/>
              <a:buFont typeface="Arial"/>
              <a:buNone/>
            </a:pPr>
            <a:endParaRPr sz="1500" b="0" i="0" u="none" strike="noStrike" cap="none" dirty="0">
              <a:solidFill>
                <a:schemeClr val="dk1"/>
              </a:solidFill>
              <a:latin typeface="Proxima Nova"/>
              <a:ea typeface="Proxima Nova"/>
              <a:cs typeface="Proxima Nova"/>
              <a:sym typeface="Proxima Nova"/>
            </a:endParaRPr>
          </a:p>
        </p:txBody>
      </p:sp>
      <p:sp>
        <p:nvSpPr>
          <p:cNvPr id="2303" name="Google Shape;2303;p275"/>
          <p:cNvSpPr/>
          <p:nvPr/>
        </p:nvSpPr>
        <p:spPr>
          <a:xfrm>
            <a:off x="267082" y="1751802"/>
            <a:ext cx="1577700" cy="1577100"/>
          </a:xfrm>
          <a:prstGeom prst="ellipse">
            <a:avLst/>
          </a:prstGeom>
          <a:solidFill>
            <a:schemeClr val="dk1"/>
          </a:solidFill>
          <a:ln>
            <a:noFill/>
          </a:ln>
        </p:spPr>
        <p:txBody>
          <a:bodyPr spcFirstLastPara="1" wrap="square" lIns="68575" tIns="34275" rIns="68575" bIns="0" anchor="b" anchorCtr="0">
            <a:noAutofit/>
          </a:bodyPr>
          <a:lstStyle/>
          <a:p>
            <a:pPr marL="0" marR="0" lvl="0" indent="0" algn="ctr" rtl="0">
              <a:lnSpc>
                <a:spcPct val="100000"/>
              </a:lnSpc>
              <a:spcBef>
                <a:spcPts val="0"/>
              </a:spcBef>
              <a:spcAft>
                <a:spcPts val="0"/>
              </a:spcAft>
              <a:buClr>
                <a:schemeClr val="lt1"/>
              </a:buClr>
              <a:buSzPts val="1200"/>
              <a:buFont typeface="Proxima Nova"/>
              <a:buNone/>
            </a:pPr>
            <a:r>
              <a:rPr lang="de-DE" sz="1200">
                <a:solidFill>
                  <a:schemeClr val="lt1"/>
                </a:solidFill>
                <a:latin typeface="Proxima Nova"/>
                <a:ea typeface="Proxima Nova"/>
                <a:cs typeface="Proxima Nova"/>
                <a:sym typeface="Proxima Nova"/>
              </a:rPr>
              <a:t>Change Champions</a:t>
            </a:r>
          </a:p>
        </p:txBody>
      </p:sp>
      <p:sp>
        <p:nvSpPr>
          <p:cNvPr id="2304" name="Google Shape;2304;p275"/>
          <p:cNvSpPr txBox="1"/>
          <p:nvPr/>
        </p:nvSpPr>
        <p:spPr>
          <a:xfrm>
            <a:off x="1957372" y="1522641"/>
            <a:ext cx="3095100" cy="1710300"/>
          </a:xfrm>
          <a:prstGeom prst="rect">
            <a:avLst/>
          </a:prstGeom>
          <a:noFill/>
          <a:ln>
            <a:noFill/>
          </a:ln>
        </p:spPr>
        <p:txBody>
          <a:bodyPr spcFirstLastPara="1" wrap="square" lIns="6850" tIns="0" rIns="0" bIns="0" anchor="t" anchorCtr="0">
            <a:noAutofit/>
          </a:bodyPr>
          <a:lstStyle/>
          <a:p>
            <a:pPr marL="215900" marR="0" lvl="0" indent="0" algn="l" rtl="0">
              <a:lnSpc>
                <a:spcPct val="100000"/>
              </a:lnSpc>
              <a:spcBef>
                <a:spcPts val="0"/>
              </a:spcBef>
              <a:spcAft>
                <a:spcPts val="0"/>
              </a:spcAft>
              <a:buClr>
                <a:schemeClr val="dk2"/>
              </a:buClr>
              <a:buSzPts val="1400"/>
              <a:buFont typeface="Arial"/>
              <a:buNone/>
            </a:pPr>
            <a:r>
              <a:rPr lang="de-DE" sz="1400" b="0" i="0" u="none" strike="noStrike" cap="none" dirty="0">
                <a:solidFill>
                  <a:schemeClr val="dk2"/>
                </a:solidFill>
                <a:latin typeface="Proxima Nova"/>
                <a:ea typeface="Proxima Nova"/>
                <a:cs typeface="Proxima Nova"/>
                <a:sym typeface="Proxima Nova"/>
              </a:rPr>
              <a:t>ROLLE:</a:t>
            </a:r>
          </a:p>
          <a:p>
            <a:pPr marL="215900" marR="0" lvl="0" indent="0" algn="l" rtl="0">
              <a:lnSpc>
                <a:spcPct val="100000"/>
              </a:lnSpc>
              <a:spcBef>
                <a:spcPts val="500"/>
              </a:spcBef>
              <a:spcAft>
                <a:spcPts val="0"/>
              </a:spcAft>
              <a:buClr>
                <a:schemeClr val="dk1"/>
              </a:buClr>
              <a:buSzPts val="1200"/>
              <a:buFont typeface="Arial"/>
              <a:buNone/>
            </a:pPr>
            <a:r>
              <a:rPr lang="de-DE" sz="1100" b="0" i="0" u="none" strike="noStrike" cap="none" dirty="0">
                <a:solidFill>
                  <a:srgbClr val="434343"/>
                </a:solidFill>
                <a:latin typeface="Proxima Nova"/>
                <a:ea typeface="Proxima Nova"/>
                <a:cs typeface="Proxima Nova"/>
                <a:sym typeface="Proxima Nova"/>
              </a:rPr>
              <a:t>Befürworter und Führungskräfte auf gleicher Hierarchieebene, die eine wichtige Rolle bei der Umsetzung von Änderungen durch Kommunikation und Unterstützung spielen.</a:t>
            </a:r>
          </a:p>
          <a:p>
            <a:pPr marL="215900" marR="0" lvl="0" indent="0" algn="l" rtl="0">
              <a:lnSpc>
                <a:spcPct val="100000"/>
              </a:lnSpc>
              <a:spcBef>
                <a:spcPts val="700"/>
              </a:spcBef>
              <a:spcAft>
                <a:spcPts val="0"/>
              </a:spcAft>
              <a:buClr>
                <a:schemeClr val="dk1"/>
              </a:buClr>
              <a:buSzPts val="1200"/>
              <a:buFont typeface="Arial"/>
              <a:buNone/>
            </a:pPr>
            <a:r>
              <a:rPr lang="de-DE" sz="1100" dirty="0">
                <a:solidFill>
                  <a:srgbClr val="434343"/>
                </a:solidFill>
                <a:latin typeface="Proxima Nova"/>
                <a:ea typeface="Proxima Nova"/>
                <a:cs typeface="Proxima Nova"/>
                <a:sym typeface="Proxima Nova"/>
              </a:rPr>
              <a:t>Sie nehmen an Check-Ins des Änderungs-netzwerks teil, geben Kernbotschaften an </a:t>
            </a:r>
            <a:br>
              <a:rPr lang="de-DE" sz="1100" dirty="0">
                <a:solidFill>
                  <a:srgbClr val="434343"/>
                </a:solidFill>
                <a:latin typeface="Proxima Nova"/>
                <a:ea typeface="Proxima Nova"/>
                <a:cs typeface="Proxima Nova"/>
                <a:sym typeface="Proxima Nova"/>
              </a:rPr>
            </a:br>
            <a:r>
              <a:rPr lang="de-DE" sz="1100" dirty="0">
                <a:solidFill>
                  <a:srgbClr val="434343"/>
                </a:solidFill>
                <a:latin typeface="Proxima Nova"/>
                <a:ea typeface="Proxima Nova"/>
                <a:cs typeface="Proxima Nova"/>
                <a:sym typeface="Proxima Nova"/>
              </a:rPr>
              <a:t>ihre Teams weiter und dienen als „Augen </a:t>
            </a:r>
            <a:br>
              <a:rPr lang="de-DE" sz="1100" dirty="0">
                <a:solidFill>
                  <a:srgbClr val="434343"/>
                </a:solidFill>
                <a:latin typeface="Proxima Nova"/>
                <a:ea typeface="Proxima Nova"/>
                <a:cs typeface="Proxima Nova"/>
                <a:sym typeface="Proxima Nova"/>
              </a:rPr>
            </a:br>
            <a:r>
              <a:rPr lang="de-DE" sz="1100" dirty="0">
                <a:solidFill>
                  <a:srgbClr val="434343"/>
                </a:solidFill>
                <a:latin typeface="Proxima Nova"/>
                <a:ea typeface="Proxima Nova"/>
                <a:cs typeface="Proxima Nova"/>
                <a:sym typeface="Proxima Nova"/>
              </a:rPr>
              <a:t>und Ohren“ vor Ort.</a:t>
            </a:r>
          </a:p>
        </p:txBody>
      </p:sp>
      <p:sp>
        <p:nvSpPr>
          <p:cNvPr id="2305" name="Google Shape;2305;p275"/>
          <p:cNvSpPr txBox="1"/>
          <p:nvPr/>
        </p:nvSpPr>
        <p:spPr>
          <a:xfrm>
            <a:off x="5160706" y="1522648"/>
            <a:ext cx="3769200" cy="1849500"/>
          </a:xfrm>
          <a:prstGeom prst="rect">
            <a:avLst/>
          </a:prstGeom>
          <a:noFill/>
          <a:ln>
            <a:noFill/>
          </a:ln>
        </p:spPr>
        <p:txBody>
          <a:bodyPr spcFirstLastPara="1" wrap="square" lIns="6850" tIns="0" rIns="0" bIns="0" anchor="t" anchorCtr="0">
            <a:noAutofit/>
          </a:bodyPr>
          <a:lstStyle/>
          <a:p>
            <a:pPr marL="88900" marR="0" lvl="1" indent="0" algn="l" rtl="0">
              <a:lnSpc>
                <a:spcPct val="100000"/>
              </a:lnSpc>
              <a:spcBef>
                <a:spcPts val="0"/>
              </a:spcBef>
              <a:spcAft>
                <a:spcPts val="0"/>
              </a:spcAft>
              <a:buClr>
                <a:schemeClr val="dk2"/>
              </a:buClr>
              <a:buSzPts val="1400"/>
              <a:buFont typeface="Arial"/>
              <a:buNone/>
            </a:pPr>
            <a:r>
              <a:rPr lang="de-DE" sz="1400" b="0" i="0" u="none" strike="noStrike" cap="none" dirty="0">
                <a:solidFill>
                  <a:schemeClr val="dk2"/>
                </a:solidFill>
                <a:latin typeface="Proxima Nova"/>
                <a:ea typeface="Proxima Nova"/>
                <a:cs typeface="Proxima Nova"/>
                <a:sym typeface="Proxima Nova"/>
              </a:rPr>
              <a:t>AUFGABENSCHWERPUNKTE:</a:t>
            </a:r>
          </a:p>
          <a:p>
            <a:pPr marL="254000" marR="0" lvl="1" indent="-165100" algn="l" rtl="0">
              <a:lnSpc>
                <a:spcPct val="100000"/>
              </a:lnSpc>
              <a:spcBef>
                <a:spcPts val="500"/>
              </a:spcBef>
              <a:spcAft>
                <a:spcPts val="0"/>
              </a:spcAft>
              <a:buClr>
                <a:srgbClr val="434343"/>
              </a:buClr>
              <a:buSzPts val="1200"/>
              <a:buFont typeface="Arial"/>
              <a:buChar char="•"/>
            </a:pPr>
            <a:r>
              <a:rPr lang="de-DE" sz="1100" dirty="0">
                <a:solidFill>
                  <a:srgbClr val="434343"/>
                </a:solidFill>
                <a:latin typeface="Proxima Nova"/>
                <a:ea typeface="Proxima Nova"/>
                <a:cs typeface="Proxima Nova"/>
                <a:sym typeface="Proxima Nova"/>
              </a:rPr>
              <a:t>Teilnahme an Besprechungen / Check-Ins des Änderungsnetzwerks</a:t>
            </a:r>
          </a:p>
          <a:p>
            <a:pPr marL="254000" marR="0" lvl="1" indent="-165100" algn="l" rtl="0">
              <a:lnSpc>
                <a:spcPct val="100000"/>
              </a:lnSpc>
              <a:spcBef>
                <a:spcPts val="500"/>
              </a:spcBef>
              <a:spcAft>
                <a:spcPts val="0"/>
              </a:spcAft>
              <a:buClr>
                <a:srgbClr val="434343"/>
              </a:buClr>
              <a:buSzPts val="1200"/>
              <a:buFont typeface="Arial"/>
              <a:buChar char="•"/>
            </a:pPr>
            <a:r>
              <a:rPr lang="de-DE" sz="1100" b="0" i="0" u="none" strike="noStrike" cap="none" dirty="0">
                <a:solidFill>
                  <a:srgbClr val="434343"/>
                </a:solidFill>
                <a:latin typeface="Proxima Nova"/>
                <a:ea typeface="Proxima Nova"/>
                <a:cs typeface="Proxima Nova"/>
                <a:sym typeface="Proxima Nova"/>
              </a:rPr>
              <a:t>Überwachen der Bereitschaft in ihren Teams</a:t>
            </a:r>
          </a:p>
          <a:p>
            <a:pPr marL="254000" marR="0" lvl="1" indent="-165100" algn="l" rtl="0">
              <a:lnSpc>
                <a:spcPct val="100000"/>
              </a:lnSpc>
              <a:spcBef>
                <a:spcPts val="500"/>
              </a:spcBef>
              <a:spcAft>
                <a:spcPts val="0"/>
              </a:spcAft>
              <a:buClr>
                <a:srgbClr val="434343"/>
              </a:buClr>
              <a:buSzPts val="1200"/>
              <a:buFont typeface="Arial"/>
              <a:buChar char="•"/>
            </a:pPr>
            <a:r>
              <a:rPr lang="de-DE" sz="1100" b="0" i="0" u="none" strike="noStrike" cap="none" dirty="0">
                <a:solidFill>
                  <a:srgbClr val="434343"/>
                </a:solidFill>
                <a:latin typeface="Proxima Nova"/>
                <a:ea typeface="Proxima Nova"/>
                <a:cs typeface="Proxima Nova"/>
                <a:sym typeface="Proxima Nova"/>
              </a:rPr>
              <a:t>Identifizieren und Kommunizieren möglicher Hindernisse für die Änderung </a:t>
            </a:r>
          </a:p>
          <a:p>
            <a:pPr marL="254000" marR="0" lvl="1" indent="-165100" algn="l" rtl="0">
              <a:lnSpc>
                <a:spcPct val="100000"/>
              </a:lnSpc>
              <a:spcBef>
                <a:spcPts val="500"/>
              </a:spcBef>
              <a:spcAft>
                <a:spcPts val="0"/>
              </a:spcAft>
              <a:buClr>
                <a:srgbClr val="434343"/>
              </a:buClr>
              <a:buSzPts val="1200"/>
              <a:buFont typeface="Arial"/>
              <a:buChar char="•"/>
            </a:pPr>
            <a:r>
              <a:rPr lang="de-DE" sz="1100" b="0" i="0" u="none" strike="noStrike" cap="none" dirty="0">
                <a:solidFill>
                  <a:srgbClr val="434343"/>
                </a:solidFill>
                <a:latin typeface="Proxima Nova"/>
                <a:ea typeface="Proxima Nova"/>
                <a:cs typeface="Proxima Nova"/>
                <a:sym typeface="Proxima Nova"/>
              </a:rPr>
              <a:t>Einrichten einer wechselseitigen Feedback-Schleife zwischen Benutzern und dem Projekt, Weiterleitung </a:t>
            </a:r>
            <a:br>
              <a:rPr lang="de-DE" sz="1100" b="0" i="0" u="none" strike="noStrike" cap="none" dirty="0">
                <a:solidFill>
                  <a:srgbClr val="434343"/>
                </a:solidFill>
                <a:latin typeface="Proxima Nova"/>
                <a:ea typeface="Proxima Nova"/>
                <a:cs typeface="Proxima Nova"/>
                <a:sym typeface="Proxima Nova"/>
              </a:rPr>
            </a:br>
            <a:r>
              <a:rPr lang="de-DE" sz="1100" b="0" i="0" u="none" strike="noStrike" cap="none" dirty="0">
                <a:solidFill>
                  <a:srgbClr val="434343"/>
                </a:solidFill>
                <a:latin typeface="Proxima Nova"/>
                <a:ea typeface="Proxima Nova"/>
                <a:cs typeface="Proxima Nova"/>
                <a:sym typeface="Proxima Nova"/>
              </a:rPr>
              <a:t>von Nachrichten an Teams</a:t>
            </a:r>
          </a:p>
          <a:p>
            <a:pPr marL="254000" marR="0" lvl="1" indent="-165100" algn="l" rtl="0">
              <a:lnSpc>
                <a:spcPct val="100000"/>
              </a:lnSpc>
              <a:spcBef>
                <a:spcPts val="500"/>
              </a:spcBef>
              <a:spcAft>
                <a:spcPts val="0"/>
              </a:spcAft>
              <a:buClr>
                <a:srgbClr val="434343"/>
              </a:buClr>
              <a:buSzPts val="1200"/>
              <a:buFont typeface="Arial"/>
              <a:buChar char="•"/>
            </a:pPr>
            <a:r>
              <a:rPr lang="de-DE" sz="1100" b="0" i="0" u="none" strike="noStrike" cap="none" dirty="0">
                <a:solidFill>
                  <a:srgbClr val="434343"/>
                </a:solidFill>
                <a:latin typeface="Proxima Nova"/>
                <a:ea typeface="Proxima Nova"/>
                <a:cs typeface="Proxima Nova"/>
                <a:sym typeface="Proxima Nova"/>
              </a:rPr>
              <a:t>Agieren als sichtbarer Befürworter des Programms</a:t>
            </a:r>
          </a:p>
        </p:txBody>
      </p:sp>
      <p:sp>
        <p:nvSpPr>
          <p:cNvPr id="2306" name="Google Shape;2306;p275"/>
          <p:cNvSpPr txBox="1"/>
          <p:nvPr/>
        </p:nvSpPr>
        <p:spPr>
          <a:xfrm>
            <a:off x="2439729" y="3668979"/>
            <a:ext cx="6296700" cy="307800"/>
          </a:xfrm>
          <a:prstGeom prst="rect">
            <a:avLst/>
          </a:prstGeom>
          <a:noFill/>
          <a:ln>
            <a:noFill/>
          </a:ln>
        </p:spPr>
        <p:txBody>
          <a:bodyPr spcFirstLastPara="1" wrap="square" lIns="0" tIns="0" rIns="0" bIns="0" anchor="t" anchorCtr="0">
            <a:noAutofit/>
          </a:bodyPr>
          <a:lstStyle/>
          <a:p>
            <a:pPr marL="0" marR="0" lvl="0" indent="0" algn="l" rtl="0">
              <a:lnSpc>
                <a:spcPct val="177777"/>
              </a:lnSpc>
              <a:spcBef>
                <a:spcPts val="0"/>
              </a:spcBef>
              <a:spcAft>
                <a:spcPts val="0"/>
              </a:spcAft>
              <a:buClr>
                <a:schemeClr val="dk1"/>
              </a:buClr>
              <a:buSzPts val="1400"/>
              <a:buFont typeface="Proxima Nova"/>
              <a:buNone/>
            </a:pPr>
            <a:r>
              <a:rPr lang="de-DE" sz="1400" b="0" i="0" u="none" strike="noStrike" cap="none" dirty="0">
                <a:solidFill>
                  <a:srgbClr val="434343"/>
                </a:solidFill>
                <a:latin typeface="Proxima Nova"/>
                <a:ea typeface="Proxima Nova"/>
                <a:cs typeface="Proxima Nova"/>
                <a:sym typeface="Proxima Nova"/>
              </a:rPr>
              <a:t>Champions pro Funktionsbereich/Team</a:t>
            </a:r>
          </a:p>
        </p:txBody>
      </p:sp>
      <p:sp>
        <p:nvSpPr>
          <p:cNvPr id="2307" name="Google Shape;2307;p275"/>
          <p:cNvSpPr txBox="1"/>
          <p:nvPr/>
        </p:nvSpPr>
        <p:spPr>
          <a:xfrm>
            <a:off x="1777759" y="3673856"/>
            <a:ext cx="10311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de-DE" sz="1800" b="1" i="0" u="none" strike="noStrike" cap="none">
                <a:solidFill>
                  <a:schemeClr val="dk2"/>
                </a:solidFill>
                <a:latin typeface="Proxima Nova"/>
                <a:ea typeface="Proxima Nova"/>
                <a:cs typeface="Proxima Nova"/>
                <a:sym typeface="Proxima Nova"/>
              </a:rPr>
              <a:t>2-4</a:t>
            </a:r>
          </a:p>
        </p:txBody>
      </p:sp>
      <p:sp>
        <p:nvSpPr>
          <p:cNvPr id="2308" name="Google Shape;2308;p275"/>
          <p:cNvSpPr txBox="1"/>
          <p:nvPr/>
        </p:nvSpPr>
        <p:spPr>
          <a:xfrm>
            <a:off x="1840564" y="3978124"/>
            <a:ext cx="6573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de-DE" sz="1800" b="1" dirty="0">
                <a:solidFill>
                  <a:schemeClr val="dk2"/>
                </a:solidFill>
                <a:latin typeface="Proxima Nova"/>
                <a:ea typeface="Proxima Nova"/>
                <a:cs typeface="Proxima Nova"/>
                <a:sym typeface="Proxima Nova"/>
              </a:rPr>
              <a:t>~</a:t>
            </a:r>
            <a:r>
              <a:rPr lang="de-DE" sz="1800" b="1" i="0" u="none" strike="noStrike" cap="none" dirty="0">
                <a:solidFill>
                  <a:schemeClr val="dk2"/>
                </a:solidFill>
                <a:latin typeface="Proxima Nova"/>
                <a:ea typeface="Proxima Nova"/>
                <a:cs typeface="Proxima Nova"/>
                <a:sym typeface="Proxima Nova"/>
              </a:rPr>
              <a:t>4</a:t>
            </a:r>
          </a:p>
        </p:txBody>
      </p:sp>
      <p:sp>
        <p:nvSpPr>
          <p:cNvPr id="2309" name="Google Shape;2309;p275"/>
          <p:cNvSpPr txBox="1"/>
          <p:nvPr/>
        </p:nvSpPr>
        <p:spPr>
          <a:xfrm>
            <a:off x="2439729" y="4117595"/>
            <a:ext cx="6422700" cy="8619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400"/>
              <a:buFont typeface="Proxima Nova"/>
              <a:buNone/>
            </a:pPr>
            <a:r>
              <a:rPr lang="de-DE" sz="1400" b="0" i="0" u="none" strike="noStrike" cap="none" dirty="0">
                <a:solidFill>
                  <a:srgbClr val="434343"/>
                </a:solidFill>
                <a:latin typeface="Proxima Nova"/>
                <a:ea typeface="Proxima Nova"/>
                <a:cs typeface="Proxima Nova"/>
                <a:sym typeface="Proxima Nova"/>
              </a:rPr>
              <a:t>Stunden pro Monat</a:t>
            </a:r>
          </a:p>
          <a:p>
            <a:pPr marL="215900" marR="0" lvl="0" indent="-215900" algn="l" rtl="0">
              <a:lnSpc>
                <a:spcPct val="100000"/>
              </a:lnSpc>
              <a:spcBef>
                <a:spcPts val="500"/>
              </a:spcBef>
              <a:spcAft>
                <a:spcPts val="0"/>
              </a:spcAft>
              <a:buClr>
                <a:srgbClr val="434343"/>
              </a:buClr>
              <a:buSzPts val="1200"/>
              <a:buFont typeface="Arial"/>
              <a:buChar char="•"/>
            </a:pPr>
            <a:r>
              <a:rPr lang="de-DE" sz="1100" dirty="0">
                <a:solidFill>
                  <a:srgbClr val="434343"/>
                </a:solidFill>
                <a:latin typeface="Proxima Nova"/>
                <a:ea typeface="Proxima Nova"/>
                <a:cs typeface="Proxima Nova"/>
                <a:sym typeface="Proxima Nova"/>
              </a:rPr>
              <a:t>Teilnahme an Besprechungen des Änderungsnetzwerks</a:t>
            </a:r>
          </a:p>
          <a:p>
            <a:pPr marL="215900" marR="0" lvl="0" indent="-215900" algn="l" rtl="0">
              <a:lnSpc>
                <a:spcPct val="100000"/>
              </a:lnSpc>
              <a:spcBef>
                <a:spcPts val="0"/>
              </a:spcBef>
              <a:spcAft>
                <a:spcPts val="0"/>
              </a:spcAft>
              <a:buClr>
                <a:srgbClr val="434343"/>
              </a:buClr>
              <a:buSzPts val="1200"/>
              <a:buFont typeface="Arial"/>
              <a:buChar char="•"/>
            </a:pPr>
            <a:r>
              <a:rPr lang="de-DE" sz="1100" b="0" i="0" u="none" strike="noStrike" cap="none" dirty="0">
                <a:solidFill>
                  <a:srgbClr val="434343"/>
                </a:solidFill>
                <a:latin typeface="Proxima Nova"/>
                <a:ea typeface="Proxima Nova"/>
                <a:cs typeface="Proxima Nova"/>
                <a:sym typeface="Proxima Nova"/>
              </a:rPr>
              <a:t>Austausch von Informationen und Sammeln von Feedback/Fragen vom Team; Weiterleitung über das Netzwerk</a:t>
            </a:r>
          </a:p>
          <a:p>
            <a:pPr marL="215900" marR="0" lvl="0" indent="-215900" algn="l" rtl="0">
              <a:lnSpc>
                <a:spcPct val="100000"/>
              </a:lnSpc>
              <a:spcBef>
                <a:spcPts val="0"/>
              </a:spcBef>
              <a:spcAft>
                <a:spcPts val="0"/>
              </a:spcAft>
              <a:buClr>
                <a:srgbClr val="434343"/>
              </a:buClr>
              <a:buSzPts val="1200"/>
              <a:buFont typeface="Arial"/>
              <a:buChar char="•"/>
            </a:pPr>
            <a:r>
              <a:rPr lang="de-DE" sz="1100" b="0" i="0" u="none" strike="noStrike" cap="none" dirty="0">
                <a:solidFill>
                  <a:srgbClr val="434343"/>
                </a:solidFill>
                <a:latin typeface="Proxima Nova"/>
                <a:ea typeface="Proxima Nova"/>
                <a:cs typeface="Proxima Nova"/>
                <a:sym typeface="Proxima Nova"/>
              </a:rPr>
              <a:t>Teilnahme an Aktivitäten zur Bereitschaft, je nach Bedarf (z. B. Demos, spezielle Sprechzeiten usw.)</a:t>
            </a:r>
          </a:p>
        </p:txBody>
      </p:sp>
      <p:sp>
        <p:nvSpPr>
          <p:cNvPr id="2310" name="Google Shape;2310;p275"/>
          <p:cNvSpPr/>
          <p:nvPr/>
        </p:nvSpPr>
        <p:spPr>
          <a:xfrm>
            <a:off x="769124" y="2006198"/>
            <a:ext cx="598500" cy="616800"/>
          </a:xfrm>
          <a:custGeom>
            <a:avLst/>
            <a:gdLst/>
            <a:ahLst/>
            <a:cxnLst/>
            <a:rect l="l" t="t" r="r" b="b"/>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91969B"/>
              </a:solidFill>
              <a:latin typeface="Proxima Nova"/>
              <a:ea typeface="Proxima Nova"/>
              <a:cs typeface="Proxima Nova"/>
              <a:sym typeface="Proxima Nova"/>
            </a:endParaRPr>
          </a:p>
        </p:txBody>
      </p:sp>
      <p:sp>
        <p:nvSpPr>
          <p:cNvPr id="2311" name="Google Shape;2311;p275"/>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a:t>Change Champions</a:t>
            </a: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de-DE" sz="2200" dirty="0"/>
              <a:t>Beispiele für die taktische Einbindung ins Änderungsnetzwerk </a:t>
            </a:r>
          </a:p>
        </p:txBody>
      </p:sp>
      <p:sp>
        <p:nvSpPr>
          <p:cNvPr id="547" name="Google Shape;547;p76"/>
          <p:cNvSpPr txBox="1"/>
          <p:nvPr/>
        </p:nvSpPr>
        <p:spPr>
          <a:xfrm>
            <a:off x="450104" y="976313"/>
            <a:ext cx="4059900" cy="3740850"/>
          </a:xfrm>
          <a:prstGeom prst="rect">
            <a:avLst/>
          </a:prstGeom>
          <a:noFill/>
          <a:ln>
            <a:noFill/>
          </a:ln>
        </p:spPr>
        <p:txBody>
          <a:bodyPr spcFirstLastPara="1" wrap="square" lIns="68569" tIns="68569" rIns="68569" bIns="68569" anchor="t" anchorCtr="0">
            <a:noAutofit/>
          </a:bodyPr>
          <a:lstStyle/>
          <a:p>
            <a:r>
              <a:rPr lang="de-DE" sz="900" dirty="0">
                <a:solidFill>
                  <a:srgbClr val="00A1E0"/>
                </a:solidFill>
                <a:latin typeface="Proxima Nova"/>
                <a:ea typeface="Proxima Nova"/>
                <a:cs typeface="Proxima Nova"/>
                <a:sym typeface="Proxima Nova"/>
              </a:rPr>
              <a:t>Funktionsübergreifende Zusammenarbeit: </a:t>
            </a:r>
            <a:r>
              <a:rPr lang="de-DE" sz="900" i="1" dirty="0">
                <a:solidFill>
                  <a:srgbClr val="7C868D"/>
                </a:solidFill>
                <a:latin typeface="Proxima Nova"/>
                <a:ea typeface="Proxima Nova"/>
                <a:cs typeface="Proxima Nova"/>
                <a:sym typeface="Proxima Nova"/>
              </a:rPr>
              <a:t>Vernetzen Sie Champions aus verschiedenen Funktionsbereichen, um bewährte Vorgehensweisen und gewonnene Erkenntnisse während des gesamten Änderungsvorhabens auszutauschen.</a:t>
            </a:r>
          </a:p>
          <a:p>
            <a:pPr>
              <a:spcBef>
                <a:spcPts val="225"/>
              </a:spcBef>
            </a:pPr>
            <a:endParaRPr sz="900" i="1" dirty="0">
              <a:solidFill>
                <a:srgbClr val="7C868D"/>
              </a:solidFill>
              <a:latin typeface="Proxima Nova"/>
              <a:ea typeface="Proxima Nova"/>
              <a:cs typeface="Proxima Nova"/>
              <a:sym typeface="Proxima Nova"/>
            </a:endParaRPr>
          </a:p>
          <a:p>
            <a:pPr>
              <a:spcBef>
                <a:spcPts val="225"/>
              </a:spcBef>
            </a:pPr>
            <a:r>
              <a:rPr lang="de-DE" sz="900" dirty="0">
                <a:solidFill>
                  <a:srgbClr val="00A1E0"/>
                </a:solidFill>
                <a:latin typeface="Proxima Nova"/>
                <a:ea typeface="Proxima Nova"/>
                <a:cs typeface="Proxima Nova"/>
                <a:sym typeface="Proxima Nova"/>
              </a:rPr>
              <a:t>Raum für Zusammenarbeit:</a:t>
            </a:r>
            <a:r>
              <a:rPr lang="de-DE" sz="900" i="1" dirty="0">
                <a:solidFill>
                  <a:srgbClr val="7C868D"/>
                </a:solidFill>
                <a:latin typeface="Proxima Nova"/>
                <a:ea typeface="Proxima Nova"/>
                <a:cs typeface="Proxima Nova"/>
                <a:sym typeface="Proxima Nova"/>
              </a:rPr>
              <a:t> Richten Sie eine Chatter-Gruppe oder einen Slack-Kanal speziell für Change Champions zum Austausch von Informationen und zur Zusammenarbeit ein.</a:t>
            </a:r>
          </a:p>
          <a:p>
            <a:pPr>
              <a:spcBef>
                <a:spcPts val="450"/>
              </a:spcBef>
            </a:pPr>
            <a:endParaRPr sz="900" dirty="0">
              <a:solidFill>
                <a:srgbClr val="7C868D"/>
              </a:solidFill>
              <a:latin typeface="Proxima Nova"/>
              <a:ea typeface="Proxima Nova"/>
              <a:cs typeface="Proxima Nova"/>
              <a:sym typeface="Proxima Nova"/>
            </a:endParaRPr>
          </a:p>
          <a:p>
            <a:pPr>
              <a:spcBef>
                <a:spcPts val="450"/>
              </a:spcBef>
            </a:pPr>
            <a:r>
              <a:rPr lang="de-DE" sz="900" dirty="0">
                <a:solidFill>
                  <a:srgbClr val="00A1E0"/>
                </a:solidFill>
                <a:latin typeface="Proxima Nova"/>
                <a:ea typeface="Proxima Nova"/>
                <a:cs typeface="Proxima Nova"/>
                <a:sym typeface="Proxima Nova"/>
              </a:rPr>
              <a:t>Lernveranstaltungen: </a:t>
            </a:r>
            <a:r>
              <a:rPr lang="de-DE" sz="900" i="1" dirty="0">
                <a:solidFill>
                  <a:srgbClr val="7C868D"/>
                </a:solidFill>
                <a:latin typeface="Proxima Nova"/>
                <a:ea typeface="Proxima Nova"/>
                <a:cs typeface="Proxima Nova"/>
                <a:sym typeface="Proxima Nova"/>
              </a:rPr>
              <a:t>Führen Sie Lernveranstaltungen für Champions durch und lassen Sie anschließend die Champions Lernveranstaltungen für die Mitglieder ihrer Teams abhalten.</a:t>
            </a:r>
          </a:p>
          <a:p>
            <a:pPr>
              <a:spcBef>
                <a:spcPts val="450"/>
              </a:spcBef>
            </a:pPr>
            <a:endParaRPr sz="900" i="1" dirty="0">
              <a:solidFill>
                <a:srgbClr val="7C868D"/>
              </a:solidFill>
              <a:latin typeface="Proxima Nova"/>
              <a:ea typeface="Proxima Nova"/>
              <a:cs typeface="Proxima Nova"/>
              <a:sym typeface="Proxima Nova"/>
            </a:endParaRPr>
          </a:p>
          <a:p>
            <a:pPr>
              <a:spcBef>
                <a:spcPts val="450"/>
              </a:spcBef>
            </a:pPr>
            <a:r>
              <a:rPr lang="de-DE" sz="900" dirty="0">
                <a:solidFill>
                  <a:srgbClr val="00A1E0"/>
                </a:solidFill>
                <a:latin typeface="Proxima Nova"/>
                <a:ea typeface="Proxima Nova"/>
                <a:cs typeface="Proxima Nova"/>
                <a:sym typeface="Proxima Nova"/>
              </a:rPr>
              <a:t>Unternehmens-Newsletter: </a:t>
            </a:r>
            <a:r>
              <a:rPr lang="de-DE" sz="900" i="1" dirty="0">
                <a:solidFill>
                  <a:srgbClr val="7C868D"/>
                </a:solidFill>
                <a:latin typeface="Proxima Nova"/>
                <a:ea typeface="Proxima Nova"/>
                <a:cs typeface="Proxima Nova"/>
                <a:sym typeface="Proxima Nova"/>
              </a:rPr>
              <a:t>Teilen Sie Erfolgsgeschichten und beleuchten </a:t>
            </a:r>
            <a:br>
              <a:rPr lang="de-DE" sz="900" i="1" dirty="0">
                <a:solidFill>
                  <a:srgbClr val="7C868D"/>
                </a:solidFill>
                <a:latin typeface="Proxima Nova"/>
                <a:ea typeface="Proxima Nova"/>
                <a:cs typeface="Proxima Nova"/>
                <a:sym typeface="Proxima Nova"/>
              </a:rPr>
            </a:br>
            <a:r>
              <a:rPr lang="de-DE" sz="900" i="1" dirty="0">
                <a:solidFill>
                  <a:srgbClr val="7C868D"/>
                </a:solidFill>
                <a:latin typeface="Proxima Nova"/>
                <a:ea typeface="Proxima Nova"/>
                <a:cs typeface="Proxima Nova"/>
                <a:sym typeface="Proxima Nova"/>
              </a:rPr>
              <a:t>Sie Change Champions und ihre besonderen Bemühungen.</a:t>
            </a:r>
          </a:p>
          <a:p>
            <a:pPr>
              <a:spcBef>
                <a:spcPts val="450"/>
              </a:spcBef>
            </a:pPr>
            <a:endParaRPr sz="900" i="1" dirty="0">
              <a:solidFill>
                <a:srgbClr val="7C868D"/>
              </a:solidFill>
              <a:latin typeface="Proxima Nova"/>
              <a:ea typeface="Proxima Nova"/>
              <a:cs typeface="Proxima Nova"/>
              <a:sym typeface="Proxima Nova"/>
            </a:endParaRPr>
          </a:p>
          <a:p>
            <a:pPr>
              <a:spcBef>
                <a:spcPts val="450"/>
              </a:spcBef>
            </a:pPr>
            <a:r>
              <a:rPr lang="de-DE" sz="900" dirty="0">
                <a:solidFill>
                  <a:srgbClr val="00A1E0"/>
                </a:solidFill>
                <a:latin typeface="Proxima Nova"/>
                <a:ea typeface="Proxima Nova"/>
                <a:cs typeface="Proxima Nova"/>
                <a:sym typeface="Proxima Nova"/>
              </a:rPr>
              <a:t>Team-Wettbewerbe</a:t>
            </a:r>
            <a:r>
              <a:rPr lang="de-DE" sz="900" dirty="0">
                <a:solidFill>
                  <a:srgbClr val="7C868D"/>
                </a:solidFill>
                <a:latin typeface="Proxima Nova"/>
                <a:ea typeface="Proxima Nova"/>
                <a:cs typeface="Proxima Nova"/>
                <a:sym typeface="Proxima Nova"/>
              </a:rPr>
              <a:t>: </a:t>
            </a:r>
            <a:r>
              <a:rPr lang="de-DE" sz="900" i="1" dirty="0">
                <a:solidFill>
                  <a:srgbClr val="7C868D"/>
                </a:solidFill>
                <a:latin typeface="Proxima Nova"/>
                <a:ea typeface="Proxima Nova"/>
                <a:cs typeface="Proxima Nova"/>
                <a:sym typeface="Proxima Nova"/>
              </a:rPr>
              <a:t>Führen Sie Wettbewerbe durch, um Interesse und Vorfreude zu wecken. Beispiele: Wer findet am schnellsten eine bestimmte Information, wer kann am schnellsten zu einem bestimmten Datensatz oder einer bestimmten Information in Salesforce während der UAT- oder Pilotphase navigieren. Geben Sie die Ergebnisse bekannt.</a:t>
            </a:r>
          </a:p>
          <a:p>
            <a:pPr>
              <a:spcBef>
                <a:spcPts val="225"/>
              </a:spcBef>
            </a:pPr>
            <a:endParaRPr sz="900" i="1" dirty="0">
              <a:solidFill>
                <a:srgbClr val="7C868D"/>
              </a:solidFill>
              <a:latin typeface="Proxima Nova"/>
              <a:ea typeface="Proxima Nova"/>
              <a:cs typeface="Proxima Nova"/>
              <a:sym typeface="Proxima Nova"/>
            </a:endParaRPr>
          </a:p>
          <a:p>
            <a:pPr>
              <a:spcBef>
                <a:spcPts val="225"/>
              </a:spcBef>
              <a:spcAft>
                <a:spcPts val="225"/>
              </a:spcAft>
            </a:pPr>
            <a:r>
              <a:rPr lang="de-DE" sz="900" dirty="0">
                <a:solidFill>
                  <a:srgbClr val="00A1E0"/>
                </a:solidFill>
                <a:latin typeface="Proxima Nova"/>
                <a:ea typeface="Proxima Nova"/>
                <a:cs typeface="Proxima Nova"/>
                <a:sym typeface="Proxima Nova"/>
              </a:rPr>
              <a:t>Besondere Leistungen anerkennen</a:t>
            </a:r>
            <a:r>
              <a:rPr lang="de-DE" sz="900" dirty="0">
                <a:solidFill>
                  <a:srgbClr val="7C868D"/>
                </a:solidFill>
                <a:latin typeface="Proxima Nova"/>
                <a:ea typeface="Proxima Nova"/>
                <a:cs typeface="Proxima Nova"/>
                <a:sym typeface="Proxima Nova"/>
              </a:rPr>
              <a:t>: </a:t>
            </a:r>
            <a:r>
              <a:rPr lang="de-DE" sz="900" i="1" dirty="0">
                <a:solidFill>
                  <a:srgbClr val="7C868D"/>
                </a:solidFill>
                <a:latin typeface="Proxima Nova"/>
                <a:ea typeface="Proxima Nova"/>
                <a:cs typeface="Proxima Nova"/>
                <a:sym typeface="Proxima Nova"/>
              </a:rPr>
              <a:t>Nutzen Sie vorhandene Kanäle, um Teammitglieder zu würdigen, die sich besonders verdient gemacht haben.</a:t>
            </a:r>
          </a:p>
        </p:txBody>
      </p:sp>
      <p:sp>
        <p:nvSpPr>
          <p:cNvPr id="548" name="Google Shape;548;p76"/>
          <p:cNvSpPr txBox="1"/>
          <p:nvPr/>
        </p:nvSpPr>
        <p:spPr>
          <a:xfrm>
            <a:off x="4657922" y="976313"/>
            <a:ext cx="4222575" cy="3740850"/>
          </a:xfrm>
          <a:prstGeom prst="rect">
            <a:avLst/>
          </a:prstGeom>
          <a:noFill/>
          <a:ln>
            <a:noFill/>
          </a:ln>
        </p:spPr>
        <p:txBody>
          <a:bodyPr spcFirstLastPara="1" wrap="square" lIns="68569" tIns="68569" rIns="68569" bIns="68569" anchor="t" anchorCtr="0">
            <a:noAutofit/>
          </a:bodyPr>
          <a:lstStyle/>
          <a:p>
            <a:r>
              <a:rPr lang="de-DE" sz="900">
                <a:solidFill>
                  <a:srgbClr val="00A1E0"/>
                </a:solidFill>
                <a:latin typeface="Proxima Nova"/>
                <a:ea typeface="Proxima Nova"/>
                <a:cs typeface="Proxima Nova"/>
                <a:sym typeface="Proxima Nova"/>
              </a:rPr>
              <a:t>Champion informiert bei Teambesprechungen über Neuigkeiten: </a:t>
            </a:r>
            <a:r>
              <a:rPr lang="de-DE" sz="900" i="1">
                <a:solidFill>
                  <a:srgbClr val="7C868D"/>
                </a:solidFill>
                <a:latin typeface="Proxima Nova"/>
                <a:ea typeface="Proxima Nova"/>
                <a:cs typeface="Proxima Nova"/>
                <a:sym typeface="Proxima Nova"/>
              </a:rPr>
              <a:t>Champions informieren bei Teambesprechungen / wöchentlichen Besprechungen über Neuigkeiten.</a:t>
            </a:r>
          </a:p>
          <a:p>
            <a:pPr>
              <a:spcBef>
                <a:spcPts val="225"/>
              </a:spcBef>
            </a:pPr>
            <a:endParaRPr sz="900" dirty="0">
              <a:solidFill>
                <a:srgbClr val="7C868D"/>
              </a:solidFill>
              <a:latin typeface="Proxima Nova"/>
              <a:ea typeface="Proxima Nova"/>
              <a:cs typeface="Proxima Nova"/>
              <a:sym typeface="Proxima Nova"/>
            </a:endParaRPr>
          </a:p>
          <a:p>
            <a:pPr>
              <a:spcBef>
                <a:spcPts val="225"/>
              </a:spcBef>
            </a:pPr>
            <a:r>
              <a:rPr lang="de-DE" sz="900">
                <a:solidFill>
                  <a:srgbClr val="00A1E0"/>
                </a:solidFill>
                <a:latin typeface="Proxima Nova"/>
                <a:ea typeface="Proxima Nova"/>
                <a:cs typeface="Proxima Nova"/>
                <a:sym typeface="Proxima Nova"/>
              </a:rPr>
              <a:t>Wöchentlich über Neuigkeiten informieren: </a:t>
            </a:r>
            <a:r>
              <a:rPr lang="de-DE" sz="900" i="1">
                <a:solidFill>
                  <a:srgbClr val="7C868D"/>
                </a:solidFill>
                <a:latin typeface="Proxima Nova"/>
                <a:ea typeface="Proxima Nova"/>
                <a:cs typeface="Proxima Nova"/>
                <a:sym typeface="Proxima Nova"/>
              </a:rPr>
              <a:t>Eine Person leitet die Diskussion; Mitglieder des Änderungsnetzwerks berichten über den Fortschritt bei den Schulungen und der Kommunikation oder andere Personen, die für unterschiedliche Teilaufgaben verantwortlich sind, berichten über ihre Fortschritte. </a:t>
            </a:r>
          </a:p>
          <a:p>
            <a:pPr marL="342900">
              <a:spcBef>
                <a:spcPts val="225"/>
              </a:spcBef>
            </a:pPr>
            <a:endParaRPr sz="900" i="1" dirty="0">
              <a:solidFill>
                <a:srgbClr val="7C868D"/>
              </a:solidFill>
              <a:latin typeface="Proxima Nova"/>
              <a:ea typeface="Proxima Nova"/>
              <a:cs typeface="Proxima Nova"/>
              <a:sym typeface="Proxima Nova"/>
            </a:endParaRPr>
          </a:p>
          <a:p>
            <a:pPr>
              <a:spcBef>
                <a:spcPts val="225"/>
              </a:spcBef>
            </a:pPr>
            <a:r>
              <a:rPr lang="de-DE" sz="900">
                <a:solidFill>
                  <a:srgbClr val="00A1E0"/>
                </a:solidFill>
                <a:latin typeface="Proxima Nova"/>
                <a:ea typeface="Proxima Nova"/>
                <a:cs typeface="Proxima Nova"/>
                <a:sym typeface="Proxima Nova"/>
              </a:rPr>
              <a:t>Überwachung nach der Einführung: </a:t>
            </a:r>
            <a:r>
              <a:rPr lang="de-DE" sz="900" i="1">
                <a:solidFill>
                  <a:srgbClr val="7C868D"/>
                </a:solidFill>
                <a:latin typeface="Proxima Nova"/>
                <a:ea typeface="Proxima Nova"/>
                <a:cs typeface="Proxima Nova"/>
                <a:sym typeface="Proxima Nova"/>
              </a:rPr>
              <a:t>Behalten Sie jeden Tag im Auge, wie die Dinge laufen. Berichten Sie über die wichtigsten Kennzahlen. Lösen Sie unmittelbare Probleme so schnell wie möglich. Beziehen Sie das Führungsteam und die Champions in die Durchführung dieser Sitzungen ein.</a:t>
            </a:r>
          </a:p>
          <a:p>
            <a:pPr>
              <a:spcBef>
                <a:spcPts val="225"/>
              </a:spcBef>
            </a:pPr>
            <a:endParaRPr sz="900" dirty="0">
              <a:solidFill>
                <a:srgbClr val="00A1E0"/>
              </a:solidFill>
              <a:latin typeface="Proxima Nova"/>
              <a:ea typeface="Proxima Nova"/>
              <a:cs typeface="Proxima Nova"/>
              <a:sym typeface="Proxima Nova"/>
            </a:endParaRPr>
          </a:p>
          <a:p>
            <a:pPr>
              <a:spcBef>
                <a:spcPts val="225"/>
              </a:spcBef>
            </a:pPr>
            <a:r>
              <a:rPr lang="de-DE" sz="900">
                <a:solidFill>
                  <a:srgbClr val="00A1E0"/>
                </a:solidFill>
                <a:latin typeface="Proxima Nova"/>
                <a:ea typeface="Proxima Nova"/>
                <a:cs typeface="Proxima Nova"/>
                <a:sym typeface="Proxima Nova"/>
              </a:rPr>
              <a:t>YouTube-Videos und Poster mit Wissenswertem: </a:t>
            </a:r>
            <a:r>
              <a:rPr lang="de-DE" sz="900" i="1">
                <a:solidFill>
                  <a:srgbClr val="7C868D"/>
                </a:solidFill>
                <a:latin typeface="Proxima Nova"/>
                <a:ea typeface="Proxima Nova"/>
                <a:cs typeface="Proxima Nova"/>
                <a:sym typeface="Proxima Nova"/>
              </a:rPr>
              <a:t>Kurze Anleitungsvideos und/oder Poster, die wichtige Funktionen und/oder Änderungen veranschaulichen. </a:t>
            </a:r>
            <a:r>
              <a:rPr lang="de-DE" sz="900">
                <a:solidFill>
                  <a:srgbClr val="7C868D"/>
                </a:solidFill>
                <a:latin typeface="Proxima Nova"/>
                <a:ea typeface="Proxima Nova"/>
                <a:cs typeface="Proxima Nova"/>
                <a:sym typeface="Proxima Nova"/>
              </a:rPr>
              <a:t>Beziehen Sie Change Champions in die Dreharbeiten/Gestaltung der Videos und Poster ein.</a:t>
            </a:r>
          </a:p>
          <a:p>
            <a:pPr>
              <a:spcBef>
                <a:spcPts val="225"/>
              </a:spcBef>
              <a:spcAft>
                <a:spcPts val="225"/>
              </a:spcAft>
            </a:pPr>
            <a:endParaRPr sz="900" dirty="0">
              <a:solidFill>
                <a:srgbClr val="7C868D"/>
              </a:solidFill>
              <a:latin typeface="Proxima Nova"/>
              <a:ea typeface="Proxima Nova"/>
              <a:cs typeface="Proxima Nova"/>
              <a:sym typeface="Proxima Nova"/>
            </a:endParaRPr>
          </a:p>
        </p:txBody>
      </p:sp>
      <p:sp>
        <p:nvSpPr>
          <p:cNvPr id="549" name="Google Shape;549;p76"/>
          <p:cNvSpPr/>
          <p:nvPr/>
        </p:nvSpPr>
        <p:spPr>
          <a:xfrm>
            <a:off x="5294766" y="3970269"/>
            <a:ext cx="3362400" cy="746893"/>
          </a:xfrm>
          <a:prstGeom prst="rect">
            <a:avLst/>
          </a:prstGeom>
          <a:solidFill>
            <a:srgbClr val="FFF2CC"/>
          </a:solidFill>
          <a:ln>
            <a:noFill/>
          </a:ln>
        </p:spPr>
        <p:txBody>
          <a:bodyPr spcFirstLastPara="1" wrap="square" lIns="68569" tIns="68569" rIns="68569" bIns="68569" anchor="ctr" anchorCtr="0">
            <a:noAutofit/>
          </a:bodyPr>
          <a:lstStyle/>
          <a:p>
            <a:r>
              <a:rPr lang="de-DE" sz="900" b="1" i="1"/>
              <a:t>Hinweis zur Verwendung dieser Vorlage: </a:t>
            </a:r>
            <a:r>
              <a:rPr lang="de-DE" sz="900"/>
              <a:t>Dies ist keine vollständige Liste von Taktiken zur Einbindung von Änderungsnetzwerken. Fügen Sie daher je nach Bedarf zusätzliche/alternative Ansatzpunkte ein.</a:t>
            </a:r>
          </a:p>
        </p:txBody>
      </p:sp>
    </p:spTree>
    <p:extLst>
      <p:ext uri="{BB962C8B-B14F-4D97-AF65-F5344CB8AC3E}">
        <p14:creationId xmlns:p14="http://schemas.microsoft.com/office/powerpoint/2010/main" val="2936066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de-DE"/>
              <a:t>Änderungsnetzwerk – Kommunikation</a:t>
            </a:r>
          </a:p>
        </p:txBody>
      </p:sp>
      <p:sp>
        <p:nvSpPr>
          <p:cNvPr id="547" name="Google Shape;547;p76"/>
          <p:cNvSpPr txBox="1"/>
          <p:nvPr/>
        </p:nvSpPr>
        <p:spPr>
          <a:xfrm>
            <a:off x="450104" y="1290321"/>
            <a:ext cx="8145256" cy="3413760"/>
          </a:xfrm>
          <a:prstGeom prst="rect">
            <a:avLst/>
          </a:prstGeom>
          <a:noFill/>
          <a:ln>
            <a:noFill/>
          </a:ln>
        </p:spPr>
        <p:txBody>
          <a:bodyPr spcFirstLastPara="1" wrap="square" lIns="68569" tIns="68569" rIns="68569" bIns="68569" anchor="t" anchorCtr="0">
            <a:noAutofit/>
          </a:bodyPr>
          <a:lstStyle/>
          <a:p>
            <a:r>
              <a:rPr lang="de-DE" sz="1200" dirty="0"/>
              <a:t>&lt;Programmname&gt; Champions,</a:t>
            </a:r>
          </a:p>
          <a:p>
            <a:endParaRPr lang="en-US" sz="1200" dirty="0"/>
          </a:p>
          <a:p>
            <a:r>
              <a:rPr lang="de-DE" sz="1200" dirty="0"/>
              <a:t>Bitte merken Sie sich den Termin für den offiziellen Startschuss unseres &lt;Programmname&gt; Champion-Netzwerks vor! </a:t>
            </a:r>
          </a:p>
          <a:p>
            <a:endParaRPr lang="en-US" sz="1200" dirty="0"/>
          </a:p>
          <a:p>
            <a:r>
              <a:rPr lang="de-DE" sz="1200" dirty="0"/>
              <a:t>Diese Gruppe soll die Organisation bei der Vorbereitung auf die wichtigen Änderungen unterstützen, die die Einführung von ______ mit sich bringt. Dabei soll sie ein Bewusstsein für diese Änderungen schaffen, sich für neue Ideen und Arbeitsweisen einsetzen und einen Kanal für wechselseitiges Feedback in jeder Phase des Vorhabens einrichten. </a:t>
            </a:r>
          </a:p>
          <a:p>
            <a:endParaRPr lang="en-US" sz="1200" dirty="0"/>
          </a:p>
          <a:p>
            <a:r>
              <a:rPr lang="de-DE" sz="1200" dirty="0"/>
              <a:t>Dieses Kick-off-Meeting bietet Ihnen folgende Vorteile:</a:t>
            </a:r>
          </a:p>
          <a:p>
            <a:pPr marL="171450" lvl="0" indent="-171450">
              <a:buFont typeface="Arial" panose="020B0604020202020204" pitchFamily="34" charset="0"/>
              <a:buChar char="•"/>
            </a:pPr>
            <a:r>
              <a:rPr lang="de-DE" sz="1200" dirty="0"/>
              <a:t>Gehören Sie zu den Ersten, die die neuesten Informationen über das Programm &lt;Programmname&gt; erhalten.</a:t>
            </a:r>
          </a:p>
          <a:p>
            <a:pPr marL="171450" lvl="0" indent="-171450">
              <a:buFont typeface="Arial" panose="020B0604020202020204" pitchFamily="34" charset="0"/>
              <a:buChar char="•"/>
            </a:pPr>
            <a:r>
              <a:rPr lang="de-DE" sz="1200" dirty="0"/>
              <a:t>Erfahren Sie mehr über Ihre Rolle als &lt;Programmname&gt;-Champion und wie Sie helfen können, die Organisation und unsere Kunden auf die Änderung vorzubereiten.</a:t>
            </a:r>
          </a:p>
          <a:p>
            <a:pPr marL="171450" lvl="0" indent="-171450">
              <a:buFont typeface="Arial" panose="020B0604020202020204" pitchFamily="34" charset="0"/>
              <a:buChar char="•"/>
            </a:pPr>
            <a:r>
              <a:rPr lang="de-DE" sz="1200" dirty="0"/>
              <a:t>Stellen Sie Fragen, geben Sie Feedback und erhalten Sie Informationen, die Sie an Ihr Team weitergeben können.</a:t>
            </a:r>
          </a:p>
          <a:p>
            <a:endParaRPr lang="en-US" sz="1200" dirty="0"/>
          </a:p>
          <a:p>
            <a:r>
              <a:rPr lang="de-DE" sz="1200" dirty="0"/>
              <a:t>Bei Fragen können Sie sich gerne an &lt;Name&gt; wenden. Wir freuen uns, Sie in &lt;Zeitrahmen&gt; begrüßen zu dürfen!</a:t>
            </a:r>
          </a:p>
          <a:p>
            <a:r>
              <a:rPr lang="de-DE" sz="1200" dirty="0"/>
              <a:t> </a:t>
            </a:r>
          </a:p>
          <a:p>
            <a:r>
              <a:rPr lang="de-DE" sz="1200" dirty="0"/>
              <a:t>&lt;Unterschrift&gt; </a:t>
            </a:r>
          </a:p>
        </p:txBody>
      </p:sp>
      <p:sp>
        <p:nvSpPr>
          <p:cNvPr id="6" name="Google Shape;2286;p273">
            <a:extLst>
              <a:ext uri="{FF2B5EF4-FFF2-40B4-BE49-F238E27FC236}">
                <a16:creationId xmlns:a16="http://schemas.microsoft.com/office/drawing/2014/main" id="{8520927A-4E11-0B4D-AD6E-D3A2B010B604}"/>
              </a:ext>
            </a:extLst>
          </p:cNvPr>
          <p:cNvSpPr txBox="1"/>
          <p:nvPr/>
        </p:nvSpPr>
        <p:spPr>
          <a:xfrm>
            <a:off x="372665" y="847277"/>
            <a:ext cx="7872837"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de-DE" sz="1200" i="1" dirty="0">
                <a:solidFill>
                  <a:srgbClr val="59575C"/>
                </a:solidFill>
                <a:latin typeface="Roboto"/>
                <a:ea typeface="Roboto"/>
                <a:cs typeface="Roboto"/>
                <a:sym typeface="Roboto"/>
              </a:rPr>
              <a:t>Orientieren Sie sich an der folgenden Vorlage, um die Kommunikation mit Ihrem Champion-Netzwerk anzustoßen.</a:t>
            </a:r>
          </a:p>
        </p:txBody>
      </p:sp>
    </p:spTree>
    <p:extLst>
      <p:ext uri="{BB962C8B-B14F-4D97-AF65-F5344CB8AC3E}">
        <p14:creationId xmlns:p14="http://schemas.microsoft.com/office/powerpoint/2010/main" val="3490295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278"/>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de-DE" sz="3000">
                <a:latin typeface="Roboto Light"/>
                <a:ea typeface="Roboto Light"/>
                <a:cs typeface="Roboto Light"/>
                <a:sym typeface="Roboto Light"/>
              </a:rPr>
              <a:t>Änderungsverwaltungsplan</a:t>
            </a:r>
          </a:p>
        </p:txBody>
      </p:sp>
      <p:sp>
        <p:nvSpPr>
          <p:cNvPr id="2353" name="Google Shape;2353;p278"/>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Vorbereitungsphase</a:t>
            </a:r>
          </a:p>
        </p:txBody>
      </p:sp>
      <p:sp>
        <p:nvSpPr>
          <p:cNvPr id="2354" name="Google Shape;2354;p278"/>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Einführungsphase</a:t>
            </a:r>
          </a:p>
        </p:txBody>
      </p:sp>
      <p:sp>
        <p:nvSpPr>
          <p:cNvPr id="2355" name="Google Shape;2355;p278"/>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Verwaltungsphase</a:t>
            </a:r>
          </a:p>
        </p:txBody>
      </p:sp>
      <p:grpSp>
        <p:nvGrpSpPr>
          <p:cNvPr id="2356" name="Google Shape;2356;p278"/>
          <p:cNvGrpSpPr/>
          <p:nvPr/>
        </p:nvGrpSpPr>
        <p:grpSpPr>
          <a:xfrm>
            <a:off x="423284" y="1886593"/>
            <a:ext cx="1842838" cy="310009"/>
            <a:chOff x="423284" y="1901415"/>
            <a:chExt cx="1842838" cy="310009"/>
          </a:xfrm>
        </p:grpSpPr>
        <p:grpSp>
          <p:nvGrpSpPr>
            <p:cNvPr id="2357" name="Google Shape;2357;p278"/>
            <p:cNvGrpSpPr/>
            <p:nvPr/>
          </p:nvGrpSpPr>
          <p:grpSpPr>
            <a:xfrm>
              <a:off x="423284" y="1904302"/>
              <a:ext cx="307122" cy="307122"/>
              <a:chOff x="5257838" y="1253490"/>
              <a:chExt cx="505800" cy="505800"/>
            </a:xfrm>
          </p:grpSpPr>
          <p:sp>
            <p:nvSpPr>
              <p:cNvPr id="2358" name="Google Shape;2358;p278"/>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59" name="Google Shape;2359;p278"/>
              <p:cNvGrpSpPr/>
              <p:nvPr/>
            </p:nvGrpSpPr>
            <p:grpSpPr>
              <a:xfrm>
                <a:off x="5300874" y="1294706"/>
                <a:ext cx="419720" cy="419720"/>
                <a:chOff x="5868243" y="1904275"/>
                <a:chExt cx="335400" cy="335400"/>
              </a:xfrm>
            </p:grpSpPr>
            <p:sp>
              <p:nvSpPr>
                <p:cNvPr id="2360" name="Google Shape;2360;p278"/>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61" name="Google Shape;2361;p278"/>
                <p:cNvGrpSpPr/>
                <p:nvPr/>
              </p:nvGrpSpPr>
              <p:grpSpPr>
                <a:xfrm>
                  <a:off x="5932521" y="1996422"/>
                  <a:ext cx="206693" cy="150208"/>
                  <a:chOff x="6095526" y="5530926"/>
                  <a:chExt cx="305895" cy="222300"/>
                </a:xfrm>
              </p:grpSpPr>
              <p:sp>
                <p:nvSpPr>
                  <p:cNvPr id="2362" name="Google Shape;2362;p278"/>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63" name="Google Shape;2363;p278"/>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2364" name="Google Shape;2364;p278"/>
            <p:cNvSpPr txBox="1"/>
            <p:nvPr/>
          </p:nvSpPr>
          <p:spPr>
            <a:xfrm>
              <a:off x="769154" y="1901415"/>
              <a:ext cx="1496968"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Leadership (Führung)</a:t>
              </a:r>
            </a:p>
          </p:txBody>
        </p:sp>
      </p:grpSp>
      <p:grpSp>
        <p:nvGrpSpPr>
          <p:cNvPr id="2365" name="Google Shape;2365;p278"/>
          <p:cNvGrpSpPr/>
          <p:nvPr/>
        </p:nvGrpSpPr>
        <p:grpSpPr>
          <a:xfrm>
            <a:off x="436998" y="2438055"/>
            <a:ext cx="2012004" cy="290400"/>
            <a:chOff x="436998" y="2381982"/>
            <a:chExt cx="2012004" cy="290400"/>
          </a:xfrm>
        </p:grpSpPr>
        <p:grpSp>
          <p:nvGrpSpPr>
            <p:cNvPr id="2366" name="Google Shape;2366;p278"/>
            <p:cNvGrpSpPr/>
            <p:nvPr/>
          </p:nvGrpSpPr>
          <p:grpSpPr>
            <a:xfrm>
              <a:off x="436998" y="2385208"/>
              <a:ext cx="279404" cy="279809"/>
              <a:chOff x="5257838" y="1897365"/>
              <a:chExt cx="505800" cy="505800"/>
            </a:xfrm>
          </p:grpSpPr>
          <p:sp>
            <p:nvSpPr>
              <p:cNvPr id="2367" name="Google Shape;2367;p278"/>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de-DE" sz="1400"/>
                  <a:t>d</a:t>
                </a:r>
              </a:p>
            </p:txBody>
          </p:sp>
          <p:grpSp>
            <p:nvGrpSpPr>
              <p:cNvPr id="2368" name="Google Shape;2368;p278"/>
              <p:cNvGrpSpPr/>
              <p:nvPr/>
            </p:nvGrpSpPr>
            <p:grpSpPr>
              <a:xfrm>
                <a:off x="5300876" y="1940403"/>
                <a:ext cx="419720" cy="419720"/>
                <a:chOff x="5868245" y="2420255"/>
                <a:chExt cx="335400" cy="335400"/>
              </a:xfrm>
            </p:grpSpPr>
            <p:sp>
              <p:nvSpPr>
                <p:cNvPr id="2369" name="Google Shape;2369;p278"/>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70" name="Google Shape;2370;p278"/>
                <p:cNvGrpSpPr/>
                <p:nvPr/>
              </p:nvGrpSpPr>
              <p:grpSpPr>
                <a:xfrm>
                  <a:off x="5923182" y="2502555"/>
                  <a:ext cx="226666" cy="184921"/>
                  <a:chOff x="4406740" y="6608406"/>
                  <a:chExt cx="336650" cy="306262"/>
                </a:xfrm>
              </p:grpSpPr>
              <p:sp>
                <p:nvSpPr>
                  <p:cNvPr id="2371" name="Google Shape;2371;p278"/>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2" name="Google Shape;2372;p278"/>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3" name="Google Shape;2373;p278"/>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4" name="Google Shape;2374;p278"/>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5" name="Google Shape;2375;p278"/>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376" name="Google Shape;2376;p278"/>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grpSp>
        <p:sp>
          <p:nvSpPr>
            <p:cNvPr id="2377" name="Google Shape;2377;p278"/>
            <p:cNvSpPr txBox="1"/>
            <p:nvPr/>
          </p:nvSpPr>
          <p:spPr>
            <a:xfrm>
              <a:off x="769154" y="2381982"/>
              <a:ext cx="1679848"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Ecosystem (Ökosystem)</a:t>
              </a:r>
            </a:p>
          </p:txBody>
        </p:sp>
      </p:grpSp>
      <p:grpSp>
        <p:nvGrpSpPr>
          <p:cNvPr id="2378" name="Google Shape;2378;p278"/>
          <p:cNvGrpSpPr/>
          <p:nvPr/>
        </p:nvGrpSpPr>
        <p:grpSpPr>
          <a:xfrm>
            <a:off x="427864" y="2969909"/>
            <a:ext cx="1838256" cy="314140"/>
            <a:chOff x="427864" y="2838800"/>
            <a:chExt cx="1838256" cy="314140"/>
          </a:xfrm>
        </p:grpSpPr>
        <p:grpSp>
          <p:nvGrpSpPr>
            <p:cNvPr id="2379" name="Google Shape;2379;p278"/>
            <p:cNvGrpSpPr/>
            <p:nvPr/>
          </p:nvGrpSpPr>
          <p:grpSpPr>
            <a:xfrm>
              <a:off x="427864" y="2838800"/>
              <a:ext cx="297663" cy="297663"/>
              <a:chOff x="5257838" y="2488390"/>
              <a:chExt cx="505800" cy="505800"/>
            </a:xfrm>
          </p:grpSpPr>
          <p:sp>
            <p:nvSpPr>
              <p:cNvPr id="2380" name="Google Shape;2380;p278"/>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81" name="Google Shape;2381;p278"/>
              <p:cNvGrpSpPr/>
              <p:nvPr/>
            </p:nvGrpSpPr>
            <p:grpSpPr>
              <a:xfrm>
                <a:off x="5300572" y="2525421"/>
                <a:ext cx="419720" cy="419720"/>
                <a:chOff x="5868001" y="2887745"/>
                <a:chExt cx="335400" cy="335400"/>
              </a:xfrm>
            </p:grpSpPr>
            <p:sp>
              <p:nvSpPr>
                <p:cNvPr id="2382" name="Google Shape;2382;p278"/>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83" name="Google Shape;2383;p278"/>
                <p:cNvGrpSpPr/>
                <p:nvPr/>
              </p:nvGrpSpPr>
              <p:grpSpPr>
                <a:xfrm>
                  <a:off x="5928494" y="2972465"/>
                  <a:ext cx="213511" cy="165896"/>
                  <a:chOff x="5701967" y="2404675"/>
                  <a:chExt cx="504158" cy="391541"/>
                </a:xfrm>
              </p:grpSpPr>
              <p:sp>
                <p:nvSpPr>
                  <p:cNvPr id="2384" name="Google Shape;2384;p278"/>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5" name="Google Shape;2385;p278"/>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6" name="Google Shape;2386;p278"/>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7" name="Google Shape;2387;p278"/>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8" name="Google Shape;2388;p278"/>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89" name="Google Shape;2389;p278"/>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390" name="Google Shape;2390;p278"/>
            <p:cNvSpPr txBox="1"/>
            <p:nvPr/>
          </p:nvSpPr>
          <p:spPr>
            <a:xfrm>
              <a:off x="769153" y="2862540"/>
              <a:ext cx="1496967"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Values (Werte)</a:t>
              </a:r>
            </a:p>
          </p:txBody>
        </p:sp>
      </p:grpSp>
      <p:grpSp>
        <p:nvGrpSpPr>
          <p:cNvPr id="2391" name="Google Shape;2391;p278"/>
          <p:cNvGrpSpPr/>
          <p:nvPr/>
        </p:nvGrpSpPr>
        <p:grpSpPr>
          <a:xfrm>
            <a:off x="423225" y="3525502"/>
            <a:ext cx="2081435" cy="323267"/>
            <a:chOff x="423225" y="3310248"/>
            <a:chExt cx="2081435" cy="323267"/>
          </a:xfrm>
        </p:grpSpPr>
        <p:grpSp>
          <p:nvGrpSpPr>
            <p:cNvPr id="2392" name="Google Shape;2392;p278"/>
            <p:cNvGrpSpPr/>
            <p:nvPr/>
          </p:nvGrpSpPr>
          <p:grpSpPr>
            <a:xfrm>
              <a:off x="423225" y="3310248"/>
              <a:ext cx="307682" cy="307682"/>
              <a:chOff x="5213323" y="3161235"/>
              <a:chExt cx="374400" cy="374400"/>
            </a:xfrm>
          </p:grpSpPr>
          <p:sp>
            <p:nvSpPr>
              <p:cNvPr id="2393" name="Google Shape;2393;p278"/>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94" name="Google Shape;2394;p278"/>
              <p:cNvGrpSpPr/>
              <p:nvPr/>
            </p:nvGrpSpPr>
            <p:grpSpPr>
              <a:xfrm>
                <a:off x="5245454" y="3190213"/>
                <a:ext cx="310715" cy="310715"/>
                <a:chOff x="5868241" y="3355230"/>
                <a:chExt cx="335400" cy="335400"/>
              </a:xfrm>
            </p:grpSpPr>
            <p:sp>
              <p:nvSpPr>
                <p:cNvPr id="2395" name="Google Shape;2395;p278"/>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396" name="Google Shape;2396;p278"/>
                <p:cNvGrpSpPr/>
                <p:nvPr/>
              </p:nvGrpSpPr>
              <p:grpSpPr>
                <a:xfrm>
                  <a:off x="5961905" y="3433421"/>
                  <a:ext cx="173287" cy="167904"/>
                  <a:chOff x="7198569" y="5857936"/>
                  <a:chExt cx="309000" cy="299400"/>
                </a:xfrm>
              </p:grpSpPr>
              <p:sp>
                <p:nvSpPr>
                  <p:cNvPr id="2397" name="Google Shape;2397;p278"/>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98" name="Google Shape;2398;p278"/>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399" name="Google Shape;2399;p278"/>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400" name="Google Shape;2400;p278"/>
            <p:cNvSpPr txBox="1"/>
            <p:nvPr/>
          </p:nvSpPr>
          <p:spPr>
            <a:xfrm>
              <a:off x="769153" y="3343115"/>
              <a:ext cx="1735507"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Enablement (Befähigung)</a:t>
              </a:r>
            </a:p>
          </p:txBody>
        </p:sp>
      </p:grpSp>
      <p:grpSp>
        <p:nvGrpSpPr>
          <p:cNvPr id="2401" name="Google Shape;2401;p278"/>
          <p:cNvGrpSpPr/>
          <p:nvPr/>
        </p:nvGrpSpPr>
        <p:grpSpPr>
          <a:xfrm>
            <a:off x="428280" y="4090223"/>
            <a:ext cx="2076380" cy="297669"/>
            <a:chOff x="428280" y="4020314"/>
            <a:chExt cx="2076380" cy="297669"/>
          </a:xfrm>
        </p:grpSpPr>
        <p:grpSp>
          <p:nvGrpSpPr>
            <p:cNvPr id="2402" name="Google Shape;2402;p278"/>
            <p:cNvGrpSpPr/>
            <p:nvPr/>
          </p:nvGrpSpPr>
          <p:grpSpPr>
            <a:xfrm>
              <a:off x="428280" y="4020314"/>
              <a:ext cx="297669" cy="297669"/>
              <a:chOff x="6449309" y="1432351"/>
              <a:chExt cx="797400" cy="797400"/>
            </a:xfrm>
          </p:grpSpPr>
          <p:sp>
            <p:nvSpPr>
              <p:cNvPr id="2403" name="Google Shape;2403;p278"/>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04" name="Google Shape;2404;p278"/>
              <p:cNvGrpSpPr/>
              <p:nvPr/>
            </p:nvGrpSpPr>
            <p:grpSpPr>
              <a:xfrm>
                <a:off x="6539943" y="1535336"/>
                <a:ext cx="613902" cy="613902"/>
                <a:chOff x="7561495" y="2122224"/>
                <a:chExt cx="453600" cy="453600"/>
              </a:xfrm>
            </p:grpSpPr>
            <p:sp>
              <p:nvSpPr>
                <p:cNvPr id="2405" name="Google Shape;2405;p278"/>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406" name="Google Shape;2406;p278"/>
                <p:cNvGrpSpPr/>
                <p:nvPr/>
              </p:nvGrpSpPr>
              <p:grpSpPr>
                <a:xfrm>
                  <a:off x="7672704" y="2221287"/>
                  <a:ext cx="231847" cy="255450"/>
                  <a:chOff x="6386989" y="5802088"/>
                  <a:chExt cx="373164" cy="411088"/>
                </a:xfrm>
              </p:grpSpPr>
              <p:sp>
                <p:nvSpPr>
                  <p:cNvPr id="2407" name="Google Shape;2407;p278"/>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08" name="Google Shape;2408;p278"/>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09" name="Google Shape;2409;p278"/>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0" name="Google Shape;2410;p278"/>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1" name="Google Shape;2411;p278"/>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grpSp>
        <p:sp>
          <p:nvSpPr>
            <p:cNvPr id="2412" name="Google Shape;2412;p278"/>
            <p:cNvSpPr txBox="1"/>
            <p:nvPr/>
          </p:nvSpPr>
          <p:spPr>
            <a:xfrm>
              <a:off x="769154" y="4023965"/>
              <a:ext cx="1735506"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Rewards (Belohnungen)</a:t>
              </a:r>
            </a:p>
          </p:txBody>
        </p:sp>
      </p:grpSp>
      <p:grpSp>
        <p:nvGrpSpPr>
          <p:cNvPr id="2413" name="Google Shape;2413;p278"/>
          <p:cNvGrpSpPr/>
          <p:nvPr/>
        </p:nvGrpSpPr>
        <p:grpSpPr>
          <a:xfrm>
            <a:off x="428310" y="4629346"/>
            <a:ext cx="2179718" cy="297669"/>
            <a:chOff x="428310" y="4491767"/>
            <a:chExt cx="2179718" cy="297669"/>
          </a:xfrm>
        </p:grpSpPr>
        <p:grpSp>
          <p:nvGrpSpPr>
            <p:cNvPr id="2414" name="Google Shape;2414;p278"/>
            <p:cNvGrpSpPr/>
            <p:nvPr/>
          </p:nvGrpSpPr>
          <p:grpSpPr>
            <a:xfrm>
              <a:off x="428310" y="4491767"/>
              <a:ext cx="297669" cy="297669"/>
              <a:chOff x="7857621" y="1498755"/>
              <a:chExt cx="797400" cy="797400"/>
            </a:xfrm>
          </p:grpSpPr>
          <p:sp>
            <p:nvSpPr>
              <p:cNvPr id="2415" name="Google Shape;2415;p278"/>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6" name="Google Shape;2416;p278"/>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pSp>
            <p:nvGrpSpPr>
              <p:cNvPr id="2417" name="Google Shape;2417;p278"/>
              <p:cNvGrpSpPr/>
              <p:nvPr/>
            </p:nvGrpSpPr>
            <p:grpSpPr>
              <a:xfrm>
                <a:off x="8096684" y="1737301"/>
                <a:ext cx="319200" cy="320400"/>
                <a:chOff x="8096684" y="1670924"/>
                <a:chExt cx="319200" cy="320400"/>
              </a:xfrm>
            </p:grpSpPr>
            <p:sp>
              <p:nvSpPr>
                <p:cNvPr id="2418" name="Google Shape;2418;p278"/>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419" name="Google Shape;2419;p278"/>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sp>
          <p:nvSpPr>
            <p:cNvPr id="2420" name="Google Shape;2420;p278"/>
            <p:cNvSpPr txBox="1"/>
            <p:nvPr/>
          </p:nvSpPr>
          <p:spPr>
            <a:xfrm>
              <a:off x="769154" y="4495390"/>
              <a:ext cx="1838874"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de-DE" sz="1000" dirty="0">
                  <a:latin typeface="Roboto"/>
                  <a:ea typeface="Roboto"/>
                  <a:cs typeface="Roboto"/>
                  <a:sym typeface="Roboto"/>
                </a:rPr>
                <a:t>Structures (Strukturen)</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3"/>
        <p:cNvGrpSpPr/>
        <p:nvPr/>
      </p:nvGrpSpPr>
      <p:grpSpPr>
        <a:xfrm>
          <a:off x="0" y="0"/>
          <a:ext cx="0" cy="0"/>
          <a:chOff x="0" y="0"/>
          <a:chExt cx="0" cy="0"/>
        </a:xfrm>
      </p:grpSpPr>
      <p:sp>
        <p:nvSpPr>
          <p:cNvPr id="1724" name="Google Shape;1724;p249"/>
          <p:cNvSpPr txBox="1"/>
          <p:nvPr/>
        </p:nvSpPr>
        <p:spPr>
          <a:xfrm>
            <a:off x="406943" y="1257038"/>
            <a:ext cx="3577500"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endParaRPr sz="1200">
              <a:solidFill>
                <a:schemeClr val="accent2"/>
              </a:solidFill>
              <a:latin typeface="Roboto Light"/>
              <a:ea typeface="Roboto Light"/>
              <a:cs typeface="Roboto Light"/>
              <a:sym typeface="Roboto Light"/>
            </a:endParaRPr>
          </a:p>
        </p:txBody>
      </p:sp>
      <p:sp>
        <p:nvSpPr>
          <p:cNvPr id="1725" name="Google Shape;1725;p249"/>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6" name="Google Shape;1726;p249"/>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7" name="Google Shape;1727;p249"/>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Arial"/>
              <a:ea typeface="Arial"/>
              <a:cs typeface="Arial"/>
              <a:sym typeface="Arial"/>
            </a:endParaRPr>
          </a:p>
        </p:txBody>
      </p:sp>
      <p:sp>
        <p:nvSpPr>
          <p:cNvPr id="1728" name="Google Shape;1728;p249"/>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de-DE" sz="700">
                <a:solidFill>
                  <a:srgbClr val="032E61"/>
                </a:solidFill>
                <a:latin typeface="Proxima Nova"/>
                <a:ea typeface="Proxima Nova"/>
                <a:cs typeface="Proxima Nova"/>
                <a:sym typeface="Proxima Nova"/>
              </a:rPr>
              <a:t>Sozial  </a:t>
            </a:r>
          </a:p>
          <a:p>
            <a:pPr marL="0" marR="0" lvl="0" indent="0" algn="l" rtl="0">
              <a:lnSpc>
                <a:spcPct val="100000"/>
              </a:lnSpc>
              <a:spcBef>
                <a:spcPts val="900"/>
              </a:spcBef>
              <a:spcAft>
                <a:spcPts val="0"/>
              </a:spcAft>
              <a:buClr>
                <a:srgbClr val="000000"/>
              </a:buClr>
              <a:buSzPts val="1000"/>
              <a:buFont typeface="Arial"/>
              <a:buNone/>
            </a:pPr>
            <a:r>
              <a:rPr lang="de-DE" sz="700">
                <a:solidFill>
                  <a:srgbClr val="032E61"/>
                </a:solidFill>
                <a:latin typeface="Proxima Nova"/>
                <a:ea typeface="Proxima Nova"/>
                <a:cs typeface="Proxima Nova"/>
                <a:sym typeface="Proxima Nova"/>
              </a:rPr>
              <a:t>Persönlich </a:t>
            </a:r>
          </a:p>
          <a:p>
            <a:pPr marL="0" marR="0" lvl="0" indent="0" algn="l" rtl="0">
              <a:lnSpc>
                <a:spcPct val="100000"/>
              </a:lnSpc>
              <a:spcBef>
                <a:spcPts val="900"/>
              </a:spcBef>
              <a:spcAft>
                <a:spcPts val="900"/>
              </a:spcAft>
              <a:buClr>
                <a:srgbClr val="000000"/>
              </a:buClr>
              <a:buSzPts val="1000"/>
              <a:buFont typeface="Arial"/>
              <a:buNone/>
            </a:pPr>
            <a:r>
              <a:rPr lang="de-DE" sz="700">
                <a:solidFill>
                  <a:srgbClr val="032E61"/>
                </a:solidFill>
                <a:latin typeface="Proxima Nova"/>
                <a:ea typeface="Proxima Nova"/>
                <a:cs typeface="Proxima Nova"/>
                <a:sym typeface="Proxima Nova"/>
              </a:rPr>
              <a:t>Strukturell</a:t>
            </a:r>
          </a:p>
        </p:txBody>
      </p:sp>
      <p:grpSp>
        <p:nvGrpSpPr>
          <p:cNvPr id="1729" name="Google Shape;1729;p249"/>
          <p:cNvGrpSpPr/>
          <p:nvPr/>
        </p:nvGrpSpPr>
        <p:grpSpPr>
          <a:xfrm rot="1878247">
            <a:off x="4068695" y="288786"/>
            <a:ext cx="4604249" cy="4604160"/>
            <a:chOff x="-321416" y="764706"/>
            <a:chExt cx="3852300" cy="3851400"/>
          </a:xfrm>
        </p:grpSpPr>
        <p:sp>
          <p:nvSpPr>
            <p:cNvPr id="1730" name="Google Shape;1730;p249"/>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731" name="Google Shape;1731;p249"/>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1100" b="0" i="0" u="none" strike="noStrike" cap="none">
                  <a:solidFill>
                    <a:srgbClr val="205CA0"/>
                  </a:solidFill>
                  <a:latin typeface="Arial"/>
                  <a:ea typeface="Arial"/>
                  <a:cs typeface="Arial"/>
                  <a:sym typeface="Arial"/>
                </a:rPr>
                <a:t>  </a:t>
              </a:r>
            </a:p>
          </p:txBody>
        </p:sp>
        <p:sp>
          <p:nvSpPr>
            <p:cNvPr id="1732" name="Google Shape;1732;p249"/>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grpSp>
        <p:nvGrpSpPr>
          <p:cNvPr id="1733" name="Google Shape;1733;p249"/>
          <p:cNvGrpSpPr/>
          <p:nvPr/>
        </p:nvGrpSpPr>
        <p:grpSpPr>
          <a:xfrm rot="1877473">
            <a:off x="4259264" y="478453"/>
            <a:ext cx="4242523" cy="4241932"/>
            <a:chOff x="-321416" y="764706"/>
            <a:chExt cx="3852300" cy="3851400"/>
          </a:xfrm>
        </p:grpSpPr>
        <p:sp>
          <p:nvSpPr>
            <p:cNvPr id="1734" name="Google Shape;1734;p249"/>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sp>
          <p:nvSpPr>
            <p:cNvPr id="1735" name="Google Shape;1735;p249"/>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1100" b="0" i="0" u="none" strike="noStrike" cap="none" dirty="0">
                  <a:solidFill>
                    <a:srgbClr val="205CA0"/>
                  </a:solidFill>
                  <a:latin typeface="Arial"/>
                  <a:ea typeface="Arial"/>
                  <a:cs typeface="Arial"/>
                  <a:sym typeface="Arial"/>
                </a:rPr>
                <a:t>  </a:t>
              </a:r>
            </a:p>
          </p:txBody>
        </p:sp>
        <p:sp>
          <p:nvSpPr>
            <p:cNvPr id="1736" name="Google Shape;1736;p249"/>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Arial"/>
                <a:ea typeface="Arial"/>
                <a:cs typeface="Arial"/>
                <a:sym typeface="Arial"/>
              </a:endParaRPr>
            </a:p>
          </p:txBody>
        </p:sp>
      </p:grpSp>
      <p:cxnSp>
        <p:nvCxnSpPr>
          <p:cNvPr id="1737" name="Google Shape;1737;p249"/>
          <p:cNvCxnSpPr/>
          <p:nvPr/>
        </p:nvCxnSpPr>
        <p:spPr>
          <a:xfrm>
            <a:off x="6363303" y="304933"/>
            <a:ext cx="11400" cy="4602000"/>
          </a:xfrm>
          <a:prstGeom prst="straightConnector1">
            <a:avLst/>
          </a:prstGeom>
          <a:noFill/>
          <a:ln w="38100" cap="flat" cmpd="sng">
            <a:solidFill>
              <a:srgbClr val="FFFFFF"/>
            </a:solidFill>
            <a:prstDash val="solid"/>
            <a:round/>
            <a:headEnd type="none" w="sm" len="sm"/>
            <a:tailEnd type="none" w="sm" len="sm"/>
          </a:ln>
        </p:spPr>
      </p:cxnSp>
      <p:cxnSp>
        <p:nvCxnSpPr>
          <p:cNvPr id="1738" name="Google Shape;1738;p249"/>
          <p:cNvCxnSpPr>
            <a:stCxn id="1732" idx="0"/>
            <a:endCxn id="1731" idx="0"/>
          </p:cNvCxnSpPr>
          <p:nvPr/>
        </p:nvCxnSpPr>
        <p:spPr>
          <a:xfrm>
            <a:off x="4414932" y="1401425"/>
            <a:ext cx="3922800" cy="2385600"/>
          </a:xfrm>
          <a:prstGeom prst="straightConnector1">
            <a:avLst/>
          </a:prstGeom>
          <a:noFill/>
          <a:ln w="38100" cap="flat" cmpd="sng">
            <a:solidFill>
              <a:srgbClr val="FFFFFF"/>
            </a:solidFill>
            <a:prstDash val="solid"/>
            <a:round/>
            <a:headEnd type="none" w="sm" len="sm"/>
            <a:tailEnd type="none" w="sm" len="sm"/>
          </a:ln>
        </p:spPr>
      </p:cxnSp>
      <p:cxnSp>
        <p:nvCxnSpPr>
          <p:cNvPr id="1739" name="Google Shape;1739;p249"/>
          <p:cNvCxnSpPr/>
          <p:nvPr/>
        </p:nvCxnSpPr>
        <p:spPr>
          <a:xfrm flipH="1">
            <a:off x="4361673" y="1531500"/>
            <a:ext cx="4092600" cy="2172600"/>
          </a:xfrm>
          <a:prstGeom prst="straightConnector1">
            <a:avLst/>
          </a:prstGeom>
          <a:noFill/>
          <a:ln w="38100" cap="flat" cmpd="sng">
            <a:solidFill>
              <a:srgbClr val="FFFFFF"/>
            </a:solidFill>
            <a:prstDash val="solid"/>
            <a:round/>
            <a:headEnd type="none" w="sm" len="sm"/>
            <a:tailEnd type="none" w="sm" len="sm"/>
          </a:ln>
        </p:spPr>
      </p:cxnSp>
      <p:sp>
        <p:nvSpPr>
          <p:cNvPr id="1740" name="Google Shape;1740;p249"/>
          <p:cNvSpPr txBox="1"/>
          <p:nvPr/>
        </p:nvSpPr>
        <p:spPr>
          <a:xfrm rot="-5401813">
            <a:off x="3903456" y="2342210"/>
            <a:ext cx="1137600" cy="2820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900" i="0" u="none" strike="noStrike" cap="none" dirty="0">
                <a:solidFill>
                  <a:srgbClr val="FFFFFF"/>
                </a:solidFill>
                <a:latin typeface="Proxima Nova"/>
                <a:ea typeface="Proxima Nova"/>
                <a:cs typeface="Proxima Nova"/>
                <a:sym typeface="Proxima Nova"/>
              </a:rPr>
              <a:t>S</a:t>
            </a:r>
            <a:r>
              <a:rPr lang="de-DE" sz="900" dirty="0">
                <a:solidFill>
                  <a:srgbClr val="FFFFFF"/>
                </a:solidFill>
                <a:latin typeface="Proxima Nova"/>
                <a:ea typeface="Proxima Nova"/>
                <a:cs typeface="Proxima Nova"/>
                <a:sym typeface="Proxima Nova"/>
              </a:rPr>
              <a:t>TRUCTURES (STRUKTUREN)</a:t>
            </a:r>
            <a:r>
              <a:rPr lang="de-DE" sz="900" i="0" u="none" strike="noStrike" cap="none" dirty="0">
                <a:solidFill>
                  <a:srgbClr val="FFFFFF"/>
                </a:solidFill>
                <a:latin typeface="Proxima Nova"/>
                <a:ea typeface="Proxima Nova"/>
                <a:cs typeface="Proxima Nova"/>
                <a:sym typeface="Proxima Nova"/>
              </a:rPr>
              <a:t> </a:t>
            </a:r>
          </a:p>
        </p:txBody>
      </p:sp>
      <p:sp>
        <p:nvSpPr>
          <p:cNvPr id="1741" name="Google Shape;1741;p249"/>
          <p:cNvSpPr txBox="1"/>
          <p:nvPr/>
        </p:nvSpPr>
        <p:spPr>
          <a:xfrm rot="-1470585">
            <a:off x="4965227" y="706479"/>
            <a:ext cx="1081119" cy="2330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900" i="0" u="none" strike="noStrike" cap="none" dirty="0">
                <a:solidFill>
                  <a:srgbClr val="FFFFFF"/>
                </a:solidFill>
                <a:latin typeface="Proxima Nova"/>
                <a:ea typeface="Proxima Nova"/>
                <a:cs typeface="Proxima Nova"/>
                <a:sym typeface="Proxima Nova"/>
              </a:rPr>
              <a:t>LEADERSHIP (FÜHRUNG)</a:t>
            </a:r>
          </a:p>
        </p:txBody>
      </p:sp>
      <p:sp>
        <p:nvSpPr>
          <p:cNvPr id="1742" name="Google Shape;1742;p249"/>
          <p:cNvSpPr txBox="1"/>
          <p:nvPr/>
        </p:nvSpPr>
        <p:spPr>
          <a:xfrm rot="1966695">
            <a:off x="6956015" y="936538"/>
            <a:ext cx="1056172" cy="232166"/>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900" i="0" u="none" strike="noStrike" cap="none" dirty="0">
                <a:solidFill>
                  <a:srgbClr val="FFFFFF"/>
                </a:solidFill>
                <a:latin typeface="Proxima Nova"/>
                <a:ea typeface="Proxima Nova"/>
                <a:cs typeface="Proxima Nova"/>
                <a:sym typeface="Proxima Nova"/>
              </a:rPr>
              <a:t> ECOSYSTEM (ÖKOSYSTEM)</a:t>
            </a:r>
          </a:p>
        </p:txBody>
      </p:sp>
      <p:sp>
        <p:nvSpPr>
          <p:cNvPr id="1743" name="Google Shape;1743;p249"/>
          <p:cNvSpPr txBox="1"/>
          <p:nvPr/>
        </p:nvSpPr>
        <p:spPr>
          <a:xfrm rot="5400000">
            <a:off x="7979865" y="2595352"/>
            <a:ext cx="688500" cy="2814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900" i="0" u="none" strike="noStrike" cap="none" dirty="0">
                <a:solidFill>
                  <a:srgbClr val="FFFFFF"/>
                </a:solidFill>
                <a:latin typeface="Proxima Nova"/>
                <a:ea typeface="Proxima Nova"/>
                <a:cs typeface="Proxima Nova"/>
                <a:sym typeface="Proxima Nova"/>
              </a:rPr>
              <a:t>VALUES (WERTE)</a:t>
            </a:r>
          </a:p>
        </p:txBody>
      </p:sp>
      <p:sp>
        <p:nvSpPr>
          <p:cNvPr id="1744" name="Google Shape;1744;p249"/>
          <p:cNvSpPr txBox="1"/>
          <p:nvPr/>
        </p:nvSpPr>
        <p:spPr>
          <a:xfrm rot="-1629293">
            <a:off x="6722479" y="4109552"/>
            <a:ext cx="1055659" cy="281757"/>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900" i="0" u="none" strike="noStrike" cap="none">
                <a:solidFill>
                  <a:srgbClr val="FFFFFF"/>
                </a:solidFill>
                <a:latin typeface="Proxima Nova"/>
                <a:ea typeface="Proxima Nova"/>
                <a:cs typeface="Proxima Nova"/>
                <a:sym typeface="Proxima Nova"/>
              </a:rPr>
              <a:t>ENABLEMENT (BEFÄHIGUNG)</a:t>
            </a:r>
          </a:p>
        </p:txBody>
      </p:sp>
      <p:sp>
        <p:nvSpPr>
          <p:cNvPr id="1745" name="Google Shape;1745;p249"/>
          <p:cNvSpPr txBox="1"/>
          <p:nvPr/>
        </p:nvSpPr>
        <p:spPr>
          <a:xfrm rot="2255715">
            <a:off x="4768078" y="3957465"/>
            <a:ext cx="1068371" cy="281191"/>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900" i="0" u="none" strike="noStrike" cap="none" dirty="0">
                <a:solidFill>
                  <a:srgbClr val="FFFFFF"/>
                </a:solidFill>
                <a:latin typeface="Proxima Nova"/>
                <a:ea typeface="Proxima Nova"/>
                <a:cs typeface="Proxima Nova"/>
                <a:sym typeface="Proxima Nova"/>
              </a:rPr>
              <a:t>REWARDS (BELOHNUNGEN)</a:t>
            </a:r>
          </a:p>
          <a:p>
            <a:pPr marL="0" marR="0" lvl="0" indent="0" algn="ctr" rtl="0">
              <a:lnSpc>
                <a:spcPct val="100000"/>
              </a:lnSpc>
              <a:spcBef>
                <a:spcPts val="0"/>
              </a:spcBef>
              <a:spcAft>
                <a:spcPts val="0"/>
              </a:spcAft>
              <a:buClr>
                <a:srgbClr val="000000"/>
              </a:buClr>
              <a:buSzPts val="1100"/>
              <a:buFont typeface="Arial"/>
              <a:buNone/>
            </a:pPr>
            <a:endParaRPr sz="900" i="0" u="none" strike="noStrike" cap="none" dirty="0">
              <a:solidFill>
                <a:srgbClr val="FFFFFF"/>
              </a:solidFill>
              <a:latin typeface="Proxima Nova"/>
              <a:ea typeface="Proxima Nova"/>
              <a:cs typeface="Proxima Nova"/>
              <a:sym typeface="Proxima Nova"/>
            </a:endParaRPr>
          </a:p>
        </p:txBody>
      </p:sp>
      <p:grpSp>
        <p:nvGrpSpPr>
          <p:cNvPr id="1746" name="Google Shape;1746;p249"/>
          <p:cNvGrpSpPr/>
          <p:nvPr/>
        </p:nvGrpSpPr>
        <p:grpSpPr>
          <a:xfrm>
            <a:off x="5673463" y="4353412"/>
            <a:ext cx="193448" cy="213067"/>
            <a:chOff x="6386989" y="5802088"/>
            <a:chExt cx="373164" cy="411088"/>
          </a:xfrm>
        </p:grpSpPr>
        <p:sp>
          <p:nvSpPr>
            <p:cNvPr id="1747" name="Google Shape;1747;p249"/>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48" name="Google Shape;1748;p249"/>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49" name="Google Shape;1749;p249"/>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0" name="Google Shape;1750;p249"/>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1" name="Google Shape;1751;p249"/>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2" name="Google Shape;1752;p249"/>
          <p:cNvGrpSpPr/>
          <p:nvPr/>
        </p:nvGrpSpPr>
        <p:grpSpPr>
          <a:xfrm>
            <a:off x="7628643" y="3885129"/>
            <a:ext cx="193434" cy="187424"/>
            <a:chOff x="7198569" y="5857936"/>
            <a:chExt cx="309000" cy="299400"/>
          </a:xfrm>
        </p:grpSpPr>
        <p:sp>
          <p:nvSpPr>
            <p:cNvPr id="1753" name="Google Shape;1753;p249"/>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4" name="Google Shape;1754;p249"/>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5" name="Google Shape;1755;p249"/>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6" name="Google Shape;1756;p249"/>
          <p:cNvGrpSpPr/>
          <p:nvPr/>
        </p:nvGrpSpPr>
        <p:grpSpPr>
          <a:xfrm>
            <a:off x="4385716" y="2938089"/>
            <a:ext cx="193421" cy="194109"/>
            <a:chOff x="6404813" y="5047544"/>
            <a:chExt cx="337500" cy="338700"/>
          </a:xfrm>
        </p:grpSpPr>
        <p:sp>
          <p:nvSpPr>
            <p:cNvPr id="1757" name="Google Shape;1757;p249"/>
            <p:cNvSpPr/>
            <p:nvPr/>
          </p:nvSpPr>
          <p:spPr>
            <a:xfrm>
              <a:off x="6507003" y="5149734"/>
              <a:ext cx="133200" cy="1344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58" name="Google Shape;1758;p249"/>
            <p:cNvSpPr/>
            <p:nvPr/>
          </p:nvSpPr>
          <p:spPr>
            <a:xfrm>
              <a:off x="6404813" y="5047544"/>
              <a:ext cx="337500" cy="3387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grpSp>
        <p:nvGrpSpPr>
          <p:cNvPr id="1759" name="Google Shape;1759;p249"/>
          <p:cNvGrpSpPr/>
          <p:nvPr/>
        </p:nvGrpSpPr>
        <p:grpSpPr>
          <a:xfrm>
            <a:off x="4954380" y="1072192"/>
            <a:ext cx="245695" cy="178551"/>
            <a:chOff x="6095526" y="5530926"/>
            <a:chExt cx="305895" cy="222300"/>
          </a:xfrm>
        </p:grpSpPr>
        <p:sp>
          <p:nvSpPr>
            <p:cNvPr id="1760" name="Google Shape;1760;p249"/>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1" name="Google Shape;1761;p249"/>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nvGrpSpPr>
          <p:cNvPr id="1762" name="Google Shape;1762;p249"/>
          <p:cNvGrpSpPr/>
          <p:nvPr/>
        </p:nvGrpSpPr>
        <p:grpSpPr>
          <a:xfrm>
            <a:off x="6839021" y="646340"/>
            <a:ext cx="289687" cy="249542"/>
            <a:chOff x="4406740" y="6608406"/>
            <a:chExt cx="336650" cy="306262"/>
          </a:xfrm>
        </p:grpSpPr>
        <p:sp>
          <p:nvSpPr>
            <p:cNvPr id="1763" name="Google Shape;1763;p249"/>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4" name="Google Shape;1764;p249"/>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5" name="Google Shape;1765;p249"/>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6" name="Google Shape;1766;p249"/>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7" name="Google Shape;1767;p249"/>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1768" name="Google Shape;1768;p249"/>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grpSp>
      <p:grpSp>
        <p:nvGrpSpPr>
          <p:cNvPr id="1769" name="Google Shape;1769;p249"/>
          <p:cNvGrpSpPr/>
          <p:nvPr/>
        </p:nvGrpSpPr>
        <p:grpSpPr>
          <a:xfrm>
            <a:off x="8175700" y="2197330"/>
            <a:ext cx="242601" cy="188410"/>
            <a:chOff x="5701967" y="2404675"/>
            <a:chExt cx="504158" cy="391541"/>
          </a:xfrm>
        </p:grpSpPr>
        <p:sp>
          <p:nvSpPr>
            <p:cNvPr id="1770" name="Google Shape;1770;p249"/>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1" name="Google Shape;1771;p249"/>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2" name="Google Shape;1772;p249"/>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3" name="Google Shape;1773;p249"/>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4" name="Google Shape;1774;p249"/>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75" name="Google Shape;1775;p249"/>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76" name="Google Shape;1776;p249"/>
          <p:cNvSpPr txBox="1"/>
          <p:nvPr/>
        </p:nvSpPr>
        <p:spPr>
          <a:xfrm>
            <a:off x="5313217" y="1028145"/>
            <a:ext cx="1122847" cy="66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850" dirty="0">
                <a:solidFill>
                  <a:srgbClr val="FFFFFF"/>
                </a:solidFill>
                <a:latin typeface="Proxima Nova"/>
                <a:ea typeface="Proxima Nova"/>
                <a:cs typeface="Proxima Nova"/>
                <a:sym typeface="Proxima Nova"/>
              </a:rPr>
              <a:t>Handlungen und Vorbildwirkung </a:t>
            </a:r>
            <a:br>
              <a:rPr lang="de-DE" sz="850" dirty="0">
                <a:solidFill>
                  <a:srgbClr val="FFFFFF"/>
                </a:solidFill>
                <a:latin typeface="Proxima Nova"/>
                <a:ea typeface="Proxima Nova"/>
                <a:cs typeface="Proxima Nova"/>
                <a:sym typeface="Proxima Nova"/>
              </a:rPr>
            </a:br>
            <a:r>
              <a:rPr lang="de-DE" sz="850" dirty="0">
                <a:solidFill>
                  <a:srgbClr val="FFFFFF"/>
                </a:solidFill>
                <a:latin typeface="Proxima Nova"/>
                <a:ea typeface="Proxima Nova"/>
                <a:cs typeface="Proxima Nova"/>
                <a:sym typeface="Proxima Nova"/>
              </a:rPr>
              <a:t>von offiziellen Führungskräften und inoffiziellen Meinungsführern</a:t>
            </a:r>
            <a:br>
              <a:rPr lang="de-DE" sz="850" dirty="0">
                <a:solidFill>
                  <a:srgbClr val="FFFFFF"/>
                </a:solidFill>
                <a:latin typeface="Proxima Nova"/>
                <a:ea typeface="Proxima Nova"/>
                <a:cs typeface="Proxima Nova"/>
                <a:sym typeface="Proxima Nova"/>
              </a:rPr>
            </a:br>
            <a:endParaRPr lang="de-DE" sz="850" dirty="0">
              <a:solidFill>
                <a:srgbClr val="FFFFFF"/>
              </a:solidFill>
              <a:latin typeface="Proxima Nova"/>
              <a:ea typeface="Proxima Nova"/>
              <a:cs typeface="Proxima Nova"/>
              <a:sym typeface="Proxima Nova"/>
            </a:endParaRPr>
          </a:p>
          <a:p>
            <a:pPr marL="0" lvl="0" indent="0" algn="l" rtl="0">
              <a:spcBef>
                <a:spcPts val="1000"/>
              </a:spcBef>
              <a:spcAft>
                <a:spcPts val="0"/>
              </a:spcAft>
              <a:buNone/>
            </a:pPr>
            <a:endParaRPr sz="850" dirty="0">
              <a:solidFill>
                <a:srgbClr val="FFFFFF"/>
              </a:solidFill>
              <a:latin typeface="Proxima Nova"/>
              <a:ea typeface="Proxima Nova"/>
              <a:cs typeface="Proxima Nova"/>
              <a:sym typeface="Proxima Nova"/>
            </a:endParaRPr>
          </a:p>
        </p:txBody>
      </p:sp>
      <p:sp>
        <p:nvSpPr>
          <p:cNvPr id="1777" name="Google Shape;1777;p249"/>
          <p:cNvSpPr txBox="1"/>
          <p:nvPr/>
        </p:nvSpPr>
        <p:spPr>
          <a:xfrm>
            <a:off x="6389631" y="1029989"/>
            <a:ext cx="1242000"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de-DE" sz="900" dirty="0">
                <a:solidFill>
                  <a:srgbClr val="FFFFFF"/>
                </a:solidFill>
                <a:latin typeface="Proxima Nova"/>
                <a:ea typeface="Proxima Nova"/>
                <a:cs typeface="Proxima Nova"/>
                <a:sym typeface="Proxima Nova"/>
              </a:rPr>
              <a:t>Beziehungen </a:t>
            </a:r>
            <a:br>
              <a:rPr lang="de-DE" sz="900" dirty="0">
                <a:solidFill>
                  <a:srgbClr val="FFFFFF"/>
                </a:solidFill>
                <a:latin typeface="Proxima Nova"/>
                <a:ea typeface="Proxima Nova"/>
                <a:cs typeface="Proxima Nova"/>
                <a:sym typeface="Proxima Nova"/>
              </a:rPr>
            </a:br>
            <a:r>
              <a:rPr lang="de-DE" sz="900" dirty="0">
                <a:solidFill>
                  <a:srgbClr val="FFFFFF"/>
                </a:solidFill>
                <a:latin typeface="Proxima Nova"/>
                <a:ea typeface="Proxima Nova"/>
                <a:cs typeface="Proxima Nova"/>
                <a:sym typeface="Proxima Nova"/>
              </a:rPr>
              <a:t>zu Beteiligten, Mitarbeitern, Partnern und Gemeinschaften</a:t>
            </a:r>
          </a:p>
        </p:txBody>
      </p:sp>
      <p:sp>
        <p:nvSpPr>
          <p:cNvPr id="1778" name="Google Shape;1778;p249"/>
          <p:cNvSpPr txBox="1"/>
          <p:nvPr/>
        </p:nvSpPr>
        <p:spPr>
          <a:xfrm>
            <a:off x="7064612" y="2289301"/>
            <a:ext cx="1179375"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de-DE" sz="900" dirty="0">
                <a:solidFill>
                  <a:srgbClr val="FFFFFF"/>
                </a:solidFill>
                <a:latin typeface="Proxima Nova"/>
                <a:ea typeface="Proxima Nova"/>
                <a:cs typeface="Proxima Nova"/>
                <a:sym typeface="Proxima Nova"/>
              </a:rPr>
              <a:t>Verbindung zu Idealvorstellungen, die intrinsisch motivieren</a:t>
            </a:r>
          </a:p>
        </p:txBody>
      </p:sp>
      <p:sp>
        <p:nvSpPr>
          <p:cNvPr id="1779" name="Google Shape;1779;p249"/>
          <p:cNvSpPr txBox="1"/>
          <p:nvPr/>
        </p:nvSpPr>
        <p:spPr>
          <a:xfrm>
            <a:off x="6474223" y="3378153"/>
            <a:ext cx="1283042"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de-DE" sz="900" dirty="0">
                <a:solidFill>
                  <a:srgbClr val="FFFFFF"/>
                </a:solidFill>
                <a:latin typeface="Proxima Nova"/>
                <a:ea typeface="Proxima Nova"/>
                <a:cs typeface="Proxima Nova"/>
                <a:sym typeface="Proxima Nova"/>
              </a:rPr>
              <a:t>Wissen, Fähigkeiten, Daten, Informationen und Tools</a:t>
            </a:r>
          </a:p>
        </p:txBody>
      </p:sp>
      <p:sp>
        <p:nvSpPr>
          <p:cNvPr id="1780" name="Google Shape;1780;p249"/>
          <p:cNvSpPr txBox="1"/>
          <p:nvPr/>
        </p:nvSpPr>
        <p:spPr>
          <a:xfrm>
            <a:off x="4599832" y="2211718"/>
            <a:ext cx="1170900" cy="6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900" dirty="0">
                <a:solidFill>
                  <a:srgbClr val="FFFFFF"/>
                </a:solidFill>
                <a:latin typeface="Proxima Nova"/>
                <a:ea typeface="Proxima Nova"/>
                <a:cs typeface="Proxima Nova"/>
                <a:sym typeface="Proxima Nova"/>
              </a:rPr>
              <a:t>Technologien, Richtlinien, Vorgehensweisen, Architekturen</a:t>
            </a:r>
            <a:br>
              <a:rPr lang="de-DE" sz="900" dirty="0">
                <a:solidFill>
                  <a:srgbClr val="FFFFFF"/>
                </a:solidFill>
                <a:latin typeface="Proxima Nova"/>
                <a:ea typeface="Proxima Nova"/>
                <a:cs typeface="Proxima Nova"/>
                <a:sym typeface="Proxima Nova"/>
              </a:rPr>
            </a:br>
            <a:br>
              <a:rPr lang="de-DE" sz="900" dirty="0">
                <a:solidFill>
                  <a:srgbClr val="FFFFFF"/>
                </a:solidFill>
                <a:latin typeface="Proxima Nova"/>
                <a:ea typeface="Proxima Nova"/>
                <a:cs typeface="Proxima Nova"/>
                <a:sym typeface="Proxima Nova"/>
              </a:rPr>
            </a:br>
            <a:endParaRPr lang="de-DE" sz="900" dirty="0">
              <a:solidFill>
                <a:srgbClr val="FFFFFF"/>
              </a:solidFill>
              <a:latin typeface="Proxima Nova"/>
              <a:ea typeface="Proxima Nova"/>
              <a:cs typeface="Proxima Nova"/>
              <a:sym typeface="Proxima Nova"/>
            </a:endParaRPr>
          </a:p>
          <a:p>
            <a:pPr marL="0" lvl="0" indent="0" algn="l" rtl="0">
              <a:spcBef>
                <a:spcPts val="1000"/>
              </a:spcBef>
              <a:spcAft>
                <a:spcPts val="0"/>
              </a:spcAft>
              <a:buNone/>
            </a:pPr>
            <a:endParaRPr sz="900" dirty="0">
              <a:solidFill>
                <a:srgbClr val="FFFFFF"/>
              </a:solidFill>
              <a:latin typeface="Proxima Nova"/>
              <a:ea typeface="Proxima Nova"/>
              <a:cs typeface="Proxima Nova"/>
              <a:sym typeface="Proxima Nova"/>
            </a:endParaRPr>
          </a:p>
        </p:txBody>
      </p:sp>
      <p:sp>
        <p:nvSpPr>
          <p:cNvPr id="1781" name="Google Shape;1781;p249"/>
          <p:cNvSpPr txBox="1"/>
          <p:nvPr/>
        </p:nvSpPr>
        <p:spPr>
          <a:xfrm>
            <a:off x="4963085" y="3380333"/>
            <a:ext cx="1504989"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de-DE" sz="900" dirty="0">
                <a:solidFill>
                  <a:srgbClr val="FFFFFF"/>
                </a:solidFill>
                <a:latin typeface="Proxima Nova"/>
                <a:ea typeface="Proxima Nova"/>
                <a:cs typeface="Proxima Nova"/>
                <a:sym typeface="Proxima Nova"/>
              </a:rPr>
              <a:t>Anreize, Anerkennung, Leistungsmanagement</a:t>
            </a:r>
          </a:p>
        </p:txBody>
      </p:sp>
      <p:grpSp>
        <p:nvGrpSpPr>
          <p:cNvPr id="1782" name="Google Shape;1782;p249"/>
          <p:cNvGrpSpPr/>
          <p:nvPr/>
        </p:nvGrpSpPr>
        <p:grpSpPr>
          <a:xfrm>
            <a:off x="5684319" y="1925654"/>
            <a:ext cx="1387066" cy="1386933"/>
            <a:chOff x="5513985" y="1983272"/>
            <a:chExt cx="1324800" cy="1324800"/>
          </a:xfrm>
        </p:grpSpPr>
        <p:sp>
          <p:nvSpPr>
            <p:cNvPr id="1783" name="Google Shape;1783;p249"/>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84" name="Google Shape;1784;p249"/>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785" name="Google Shape;1785;p249"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786" name="Google Shape;1786;p249"/>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787" name="Google Shape;1787;p249"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788" name="Google Shape;1788;p249"/>
          <p:cNvGrpSpPr/>
          <p:nvPr/>
        </p:nvGrpSpPr>
        <p:grpSpPr>
          <a:xfrm>
            <a:off x="5688778" y="1954330"/>
            <a:ext cx="1387066" cy="1386933"/>
            <a:chOff x="5491665" y="1984122"/>
            <a:chExt cx="1324800" cy="1324800"/>
          </a:xfrm>
        </p:grpSpPr>
        <p:sp>
          <p:nvSpPr>
            <p:cNvPr id="1789" name="Google Shape;1789;p249"/>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0" name="Google Shape;1790;p249"/>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de-DE" sz="800" i="1">
                  <a:solidFill>
                    <a:srgbClr val="CCCCCC"/>
                  </a:solidFill>
                  <a:latin typeface="Proxima Nova"/>
                  <a:ea typeface="Proxima Nova"/>
                  <a:cs typeface="Proxima Nova"/>
                  <a:sym typeface="Proxima Nova"/>
                </a:rPr>
                <a:t>GEWÜNSCHTER</a:t>
              </a:r>
              <a:br>
                <a:rPr lang="de-DE" sz="800" i="1">
                  <a:solidFill>
                    <a:srgbClr val="CCCCCC"/>
                  </a:solidFill>
                  <a:latin typeface="Proxima Nova"/>
                  <a:ea typeface="Proxima Nova"/>
                  <a:cs typeface="Proxima Nova"/>
                  <a:sym typeface="Proxima Nova"/>
                </a:rPr>
              </a:br>
              <a:r>
                <a:rPr lang="de-DE" sz="800" i="1">
                  <a:solidFill>
                    <a:srgbClr val="CCCCCC"/>
                  </a:solidFill>
                  <a:latin typeface="Proxima Nova"/>
                  <a:ea typeface="Proxima Nova"/>
                  <a:cs typeface="Proxima Nova"/>
                  <a:sym typeface="Proxima Nova"/>
                </a:rPr>
                <a:t>ZUKÜNFTIGER STATUS</a:t>
              </a:r>
            </a:p>
          </p:txBody>
        </p:sp>
      </p:grpSp>
      <p:grpSp>
        <p:nvGrpSpPr>
          <p:cNvPr id="1791" name="Google Shape;1791;p249"/>
          <p:cNvGrpSpPr/>
          <p:nvPr/>
        </p:nvGrpSpPr>
        <p:grpSpPr>
          <a:xfrm>
            <a:off x="6173443" y="2713629"/>
            <a:ext cx="414288" cy="306731"/>
            <a:chOff x="7141533" y="1082325"/>
            <a:chExt cx="480000" cy="355383"/>
          </a:xfrm>
        </p:grpSpPr>
        <p:sp>
          <p:nvSpPr>
            <p:cNvPr id="1792" name="Google Shape;1792;p249"/>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3" name="Google Shape;1793;p249"/>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4" name="Google Shape;1794;p249"/>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5" name="Google Shape;1795;p249"/>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6" name="Google Shape;1796;p249"/>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7" name="Google Shape;1797;p249"/>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1798" name="Google Shape;1798;p249"/>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1799" name="Google Shape;1799;p249"/>
          <p:cNvSpPr txBox="1"/>
          <p:nvPr/>
        </p:nvSpPr>
        <p:spPr>
          <a:xfrm>
            <a:off x="406150" y="1104600"/>
            <a:ext cx="3503100" cy="16140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000000"/>
              </a:buClr>
              <a:buSzPts val="1800"/>
              <a:buFont typeface="Proxima Nova"/>
              <a:buChar char="●"/>
            </a:pPr>
            <a:r>
              <a:rPr lang="de-DE" sz="1800" b="1">
                <a:latin typeface="Roboto Condensed"/>
                <a:ea typeface="Roboto Condensed"/>
                <a:cs typeface="Roboto Condensed"/>
                <a:sym typeface="Roboto Condensed"/>
              </a:rPr>
              <a:t>L</a:t>
            </a:r>
            <a:r>
              <a:rPr lang="de-DE" sz="1800">
                <a:latin typeface="Roboto Condensed"/>
                <a:ea typeface="Roboto Condensed"/>
                <a:cs typeface="Roboto Condensed"/>
                <a:sym typeface="Roboto Condensed"/>
              </a:rPr>
              <a:t>eadership (Führung)</a:t>
            </a:r>
          </a:p>
          <a:p>
            <a:pPr marL="457200" lvl="0" indent="-342900" algn="l" rtl="0">
              <a:lnSpc>
                <a:spcPct val="115000"/>
              </a:lnSpc>
              <a:spcBef>
                <a:spcPts val="0"/>
              </a:spcBef>
              <a:spcAft>
                <a:spcPts val="0"/>
              </a:spcAft>
              <a:buClr>
                <a:srgbClr val="000000"/>
              </a:buClr>
              <a:buSzPts val="1800"/>
              <a:buFont typeface="Proxima Nova"/>
              <a:buChar char="●"/>
            </a:pPr>
            <a:r>
              <a:rPr lang="de-DE" sz="1800" b="1">
                <a:latin typeface="Roboto Condensed"/>
                <a:ea typeface="Roboto Condensed"/>
                <a:cs typeface="Roboto Condensed"/>
                <a:sym typeface="Roboto Condensed"/>
              </a:rPr>
              <a:t>E</a:t>
            </a:r>
            <a:r>
              <a:rPr lang="de-DE" sz="1800">
                <a:latin typeface="Roboto Condensed"/>
                <a:ea typeface="Roboto Condensed"/>
                <a:cs typeface="Roboto Condensed"/>
                <a:sym typeface="Roboto Condensed"/>
              </a:rPr>
              <a:t>cosystem (Ökosystem)</a:t>
            </a:r>
          </a:p>
          <a:p>
            <a:pPr marL="457200" lvl="0" indent="-342900" algn="l" rtl="0">
              <a:lnSpc>
                <a:spcPct val="115000"/>
              </a:lnSpc>
              <a:spcBef>
                <a:spcPts val="0"/>
              </a:spcBef>
              <a:spcAft>
                <a:spcPts val="0"/>
              </a:spcAft>
              <a:buClr>
                <a:srgbClr val="000000"/>
              </a:buClr>
              <a:buSzPts val="1800"/>
              <a:buFont typeface="Proxima Nova"/>
              <a:buChar char="●"/>
            </a:pPr>
            <a:r>
              <a:rPr lang="de-DE" sz="1800" b="1">
                <a:latin typeface="Roboto Condensed"/>
                <a:ea typeface="Roboto Condensed"/>
                <a:cs typeface="Roboto Condensed"/>
                <a:sym typeface="Roboto Condensed"/>
              </a:rPr>
              <a:t>V</a:t>
            </a:r>
            <a:r>
              <a:rPr lang="de-DE" sz="1800">
                <a:latin typeface="Roboto Condensed"/>
                <a:ea typeface="Roboto Condensed"/>
                <a:cs typeface="Roboto Condensed"/>
                <a:sym typeface="Roboto Condensed"/>
              </a:rPr>
              <a:t>alues (Werte)</a:t>
            </a:r>
          </a:p>
          <a:p>
            <a:pPr marL="457200" lvl="0" indent="-342900" algn="l" rtl="0">
              <a:lnSpc>
                <a:spcPct val="115000"/>
              </a:lnSpc>
              <a:spcBef>
                <a:spcPts val="0"/>
              </a:spcBef>
              <a:spcAft>
                <a:spcPts val="0"/>
              </a:spcAft>
              <a:buClr>
                <a:srgbClr val="000000"/>
              </a:buClr>
              <a:buSzPts val="1800"/>
              <a:buFont typeface="Proxima Nova"/>
              <a:buChar char="●"/>
            </a:pPr>
            <a:r>
              <a:rPr lang="de-DE" sz="1800" b="1">
                <a:latin typeface="Roboto Condensed"/>
                <a:ea typeface="Roboto Condensed"/>
                <a:cs typeface="Roboto Condensed"/>
                <a:sym typeface="Roboto Condensed"/>
              </a:rPr>
              <a:t>E</a:t>
            </a:r>
            <a:r>
              <a:rPr lang="de-DE" sz="1800">
                <a:latin typeface="Roboto Condensed"/>
                <a:ea typeface="Roboto Condensed"/>
                <a:cs typeface="Roboto Condensed"/>
                <a:sym typeface="Roboto Condensed"/>
              </a:rPr>
              <a:t>nablement (Befähigung)</a:t>
            </a:r>
          </a:p>
          <a:p>
            <a:pPr marL="457200" lvl="0" indent="-342900" algn="l" rtl="0">
              <a:lnSpc>
                <a:spcPct val="115000"/>
              </a:lnSpc>
              <a:spcBef>
                <a:spcPts val="0"/>
              </a:spcBef>
              <a:spcAft>
                <a:spcPts val="0"/>
              </a:spcAft>
              <a:buClr>
                <a:srgbClr val="000000"/>
              </a:buClr>
              <a:buSzPts val="1800"/>
              <a:buFont typeface="Proxima Nova"/>
              <a:buChar char="●"/>
            </a:pPr>
            <a:r>
              <a:rPr lang="de-DE" sz="1800" b="1">
                <a:latin typeface="Roboto Condensed"/>
                <a:ea typeface="Roboto Condensed"/>
                <a:cs typeface="Roboto Condensed"/>
                <a:sym typeface="Roboto Condensed"/>
              </a:rPr>
              <a:t>R</a:t>
            </a:r>
            <a:r>
              <a:rPr lang="de-DE" sz="1800">
                <a:latin typeface="Roboto Condensed"/>
                <a:ea typeface="Roboto Condensed"/>
                <a:cs typeface="Roboto Condensed"/>
                <a:sym typeface="Roboto Condensed"/>
              </a:rPr>
              <a:t>ewards (Belohnungen)</a:t>
            </a:r>
          </a:p>
          <a:p>
            <a:pPr marL="457200" lvl="0" indent="-317500" algn="l" rtl="0">
              <a:lnSpc>
                <a:spcPct val="115000"/>
              </a:lnSpc>
              <a:spcBef>
                <a:spcPts val="0"/>
              </a:spcBef>
              <a:spcAft>
                <a:spcPts val="0"/>
              </a:spcAft>
              <a:buClr>
                <a:srgbClr val="032E61"/>
              </a:buClr>
              <a:buSzPts val="1400"/>
              <a:buFont typeface="Proxima Nova"/>
              <a:buChar char="●"/>
            </a:pPr>
            <a:r>
              <a:rPr lang="de-DE" sz="1800" b="1">
                <a:latin typeface="Roboto Condensed"/>
                <a:ea typeface="Roboto Condensed"/>
                <a:cs typeface="Roboto Condensed"/>
                <a:sym typeface="Roboto Condensed"/>
              </a:rPr>
              <a:t>S</a:t>
            </a:r>
            <a:r>
              <a:rPr lang="de-DE" sz="1800">
                <a:latin typeface="Roboto Condensed"/>
                <a:ea typeface="Roboto Condensed"/>
                <a:cs typeface="Roboto Condensed"/>
                <a:sym typeface="Roboto Condensed"/>
              </a:rPr>
              <a:t>tructure (Struktur)</a:t>
            </a:r>
            <a:br>
              <a:rPr lang="de-DE" sz="2400">
                <a:solidFill>
                  <a:srgbClr val="032E61"/>
                </a:solidFill>
                <a:latin typeface="Roboto Condensed"/>
                <a:ea typeface="Roboto Condensed"/>
                <a:cs typeface="Roboto Condensed"/>
                <a:sym typeface="Roboto Condensed"/>
              </a:rPr>
            </a:br>
            <a:endParaRPr lang="de-DE" sz="2400">
              <a:solidFill>
                <a:srgbClr val="032E61"/>
              </a:solidFill>
              <a:latin typeface="Roboto Condensed"/>
              <a:ea typeface="Roboto Condensed"/>
              <a:cs typeface="Roboto Condensed"/>
              <a:sym typeface="Roboto Condensed"/>
            </a:endParaRPr>
          </a:p>
        </p:txBody>
      </p:sp>
      <p:sp>
        <p:nvSpPr>
          <p:cNvPr id="1800" name="Google Shape;1800;p249"/>
          <p:cNvSpPr txBox="1"/>
          <p:nvPr/>
        </p:nvSpPr>
        <p:spPr>
          <a:xfrm>
            <a:off x="406043" y="3235568"/>
            <a:ext cx="3584266" cy="113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2100" b="1" dirty="0">
                <a:latin typeface="Roboto Condensed"/>
                <a:ea typeface="Roboto Condensed"/>
                <a:cs typeface="Roboto Condensed"/>
                <a:sym typeface="Roboto Condensed"/>
              </a:rPr>
              <a:t>Die Wahrscheinlichkeit einer erfolgreichen Änderung ist </a:t>
            </a:r>
            <a:br>
              <a:rPr lang="de-DE" sz="2100" b="1" dirty="0">
                <a:latin typeface="Roboto Condensed"/>
                <a:ea typeface="Roboto Condensed"/>
                <a:cs typeface="Roboto Condensed"/>
                <a:sym typeface="Roboto Condensed"/>
              </a:rPr>
            </a:br>
            <a:r>
              <a:rPr lang="de-DE" sz="2100" b="1" dirty="0">
                <a:latin typeface="Roboto Condensed"/>
                <a:ea typeface="Roboto Condensed"/>
                <a:cs typeface="Roboto Condensed"/>
                <a:sym typeface="Roboto Condensed"/>
              </a:rPr>
              <a:t>10 Mal höher</a:t>
            </a:r>
            <a:r>
              <a:rPr lang="de-DE" sz="2100" dirty="0">
                <a:latin typeface="Roboto Condensed"/>
                <a:ea typeface="Roboto Condensed"/>
                <a:cs typeface="Roboto Condensed"/>
                <a:sym typeface="Roboto Condensed"/>
              </a:rPr>
              <a:t>, wenn mindestens 4 von allen 6 LEVERS-Elementen involviert sind.</a:t>
            </a:r>
          </a:p>
          <a:p>
            <a:pPr marL="0" lvl="0" indent="0" algn="l" rtl="0">
              <a:spcBef>
                <a:spcPts val="0"/>
              </a:spcBef>
              <a:spcAft>
                <a:spcPts val="0"/>
              </a:spcAft>
              <a:buNone/>
            </a:pPr>
            <a:br>
              <a:rPr lang="de-DE" sz="2400" dirty="0">
                <a:latin typeface="Roboto Condensed"/>
                <a:ea typeface="Roboto Condensed"/>
                <a:cs typeface="Roboto Condensed"/>
                <a:sym typeface="Roboto Condensed"/>
              </a:rPr>
            </a:br>
            <a:endParaRPr lang="de-DE" sz="2400" dirty="0">
              <a:latin typeface="Roboto Condensed"/>
              <a:ea typeface="Roboto Condensed"/>
              <a:cs typeface="Roboto Condensed"/>
              <a:sym typeface="Roboto Condensed"/>
            </a:endParaRPr>
          </a:p>
        </p:txBody>
      </p:sp>
      <p:grpSp>
        <p:nvGrpSpPr>
          <p:cNvPr id="1801" name="Google Shape;1801;p249"/>
          <p:cNvGrpSpPr/>
          <p:nvPr/>
        </p:nvGrpSpPr>
        <p:grpSpPr>
          <a:xfrm>
            <a:off x="565831" y="1246438"/>
            <a:ext cx="214760" cy="201946"/>
            <a:chOff x="-1777208" y="2717886"/>
            <a:chExt cx="214760" cy="201946"/>
          </a:xfrm>
        </p:grpSpPr>
        <p:sp>
          <p:nvSpPr>
            <p:cNvPr id="1802" name="Google Shape;1802;p249"/>
            <p:cNvSpPr/>
            <p:nvPr/>
          </p:nvSpPr>
          <p:spPr>
            <a:xfrm>
              <a:off x="-1758647"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3" name="Google Shape;1803;p249"/>
            <p:cNvSpPr txBox="1"/>
            <p:nvPr/>
          </p:nvSpPr>
          <p:spPr>
            <a:xfrm>
              <a:off x="-1777208"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de-DE" sz="900">
                  <a:solidFill>
                    <a:srgbClr val="FFFFFF"/>
                  </a:solidFill>
                  <a:latin typeface="Proxima Nova"/>
                  <a:ea typeface="Proxima Nova"/>
                  <a:cs typeface="Proxima Nova"/>
                  <a:sym typeface="Proxima Nova"/>
                </a:rPr>
                <a:t>L</a:t>
              </a:r>
            </a:p>
          </p:txBody>
        </p:sp>
      </p:grpSp>
      <p:grpSp>
        <p:nvGrpSpPr>
          <p:cNvPr id="1804" name="Google Shape;1804;p249"/>
          <p:cNvGrpSpPr/>
          <p:nvPr/>
        </p:nvGrpSpPr>
        <p:grpSpPr>
          <a:xfrm>
            <a:off x="560695" y="1560111"/>
            <a:ext cx="225029" cy="201946"/>
            <a:chOff x="-1500730" y="2717886"/>
            <a:chExt cx="225029" cy="201946"/>
          </a:xfrm>
        </p:grpSpPr>
        <p:sp>
          <p:nvSpPr>
            <p:cNvPr id="1805" name="Google Shape;1805;p249"/>
            <p:cNvSpPr/>
            <p:nvPr/>
          </p:nvSpPr>
          <p:spPr>
            <a:xfrm>
              <a:off x="-1471901"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6" name="Google Shape;1806;p249"/>
            <p:cNvSpPr txBox="1"/>
            <p:nvPr/>
          </p:nvSpPr>
          <p:spPr>
            <a:xfrm>
              <a:off x="-15007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de-DE" sz="900">
                  <a:solidFill>
                    <a:srgbClr val="FFFFFF"/>
                  </a:solidFill>
                  <a:latin typeface="Proxima Nova"/>
                  <a:ea typeface="Proxima Nova"/>
                  <a:cs typeface="Proxima Nova"/>
                  <a:sym typeface="Proxima Nova"/>
                </a:rPr>
                <a:t>E</a:t>
              </a:r>
            </a:p>
          </p:txBody>
        </p:sp>
      </p:grpSp>
      <p:grpSp>
        <p:nvGrpSpPr>
          <p:cNvPr id="1807" name="Google Shape;1807;p249"/>
          <p:cNvGrpSpPr/>
          <p:nvPr/>
        </p:nvGrpSpPr>
        <p:grpSpPr>
          <a:xfrm>
            <a:off x="559413" y="1873788"/>
            <a:ext cx="227594" cy="201946"/>
            <a:chOff x="-1216550" y="2717886"/>
            <a:chExt cx="227594" cy="201946"/>
          </a:xfrm>
        </p:grpSpPr>
        <p:sp>
          <p:nvSpPr>
            <p:cNvPr id="1808" name="Google Shape;1808;p249"/>
            <p:cNvSpPr/>
            <p:nvPr/>
          </p:nvSpPr>
          <p:spPr>
            <a:xfrm>
              <a:off x="-1185155"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09" name="Google Shape;1809;p249"/>
            <p:cNvSpPr txBox="1"/>
            <p:nvPr/>
          </p:nvSpPr>
          <p:spPr>
            <a:xfrm>
              <a:off x="-121655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de-DE" sz="900">
                  <a:solidFill>
                    <a:srgbClr val="FFFFFF"/>
                  </a:solidFill>
                  <a:latin typeface="Proxima Nova"/>
                  <a:ea typeface="Proxima Nova"/>
                  <a:cs typeface="Proxima Nova"/>
                  <a:sym typeface="Proxima Nova"/>
                </a:rPr>
                <a:t>V</a:t>
              </a:r>
            </a:p>
          </p:txBody>
        </p:sp>
      </p:grpSp>
      <p:grpSp>
        <p:nvGrpSpPr>
          <p:cNvPr id="1810" name="Google Shape;1810;p249"/>
          <p:cNvGrpSpPr/>
          <p:nvPr/>
        </p:nvGrpSpPr>
        <p:grpSpPr>
          <a:xfrm>
            <a:off x="564552" y="2178352"/>
            <a:ext cx="217314" cy="201946"/>
            <a:chOff x="-919523" y="2717886"/>
            <a:chExt cx="217314" cy="201946"/>
          </a:xfrm>
        </p:grpSpPr>
        <p:sp>
          <p:nvSpPr>
            <p:cNvPr id="1811" name="Google Shape;1811;p249"/>
            <p:cNvSpPr/>
            <p:nvPr/>
          </p:nvSpPr>
          <p:spPr>
            <a:xfrm>
              <a:off x="-898409"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2" name="Google Shape;1812;p249"/>
            <p:cNvSpPr txBox="1"/>
            <p:nvPr/>
          </p:nvSpPr>
          <p:spPr>
            <a:xfrm>
              <a:off x="-919523"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de-DE" sz="900">
                  <a:solidFill>
                    <a:srgbClr val="FFFFFF"/>
                  </a:solidFill>
                  <a:latin typeface="Proxima Nova"/>
                  <a:ea typeface="Proxima Nova"/>
                  <a:cs typeface="Proxima Nova"/>
                  <a:sym typeface="Proxima Nova"/>
                </a:rPr>
                <a:t>E</a:t>
              </a:r>
            </a:p>
          </p:txBody>
        </p:sp>
      </p:grpSp>
      <p:grpSp>
        <p:nvGrpSpPr>
          <p:cNvPr id="1813" name="Google Shape;1813;p249"/>
          <p:cNvGrpSpPr/>
          <p:nvPr/>
        </p:nvGrpSpPr>
        <p:grpSpPr>
          <a:xfrm>
            <a:off x="562132" y="2491062"/>
            <a:ext cx="222167" cy="201946"/>
            <a:chOff x="-637630" y="2717886"/>
            <a:chExt cx="222167" cy="201946"/>
          </a:xfrm>
        </p:grpSpPr>
        <p:sp>
          <p:nvSpPr>
            <p:cNvPr id="1814" name="Google Shape;1814;p249"/>
            <p:cNvSpPr/>
            <p:nvPr/>
          </p:nvSpPr>
          <p:spPr>
            <a:xfrm>
              <a:off x="-611663"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5" name="Google Shape;1815;p249"/>
            <p:cNvSpPr txBox="1"/>
            <p:nvPr/>
          </p:nvSpPr>
          <p:spPr>
            <a:xfrm>
              <a:off x="-6376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de-DE" sz="900">
                  <a:solidFill>
                    <a:srgbClr val="FFFFFF"/>
                  </a:solidFill>
                  <a:latin typeface="Proxima Nova"/>
                  <a:ea typeface="Proxima Nova"/>
                  <a:cs typeface="Proxima Nova"/>
                  <a:sym typeface="Proxima Nova"/>
                </a:rPr>
                <a:t>R</a:t>
              </a:r>
            </a:p>
          </p:txBody>
        </p:sp>
      </p:grpSp>
      <p:grpSp>
        <p:nvGrpSpPr>
          <p:cNvPr id="1816" name="Google Shape;1816;p249"/>
          <p:cNvGrpSpPr/>
          <p:nvPr/>
        </p:nvGrpSpPr>
        <p:grpSpPr>
          <a:xfrm>
            <a:off x="560994" y="2820045"/>
            <a:ext cx="224452" cy="201946"/>
            <a:chOff x="-353169" y="2717886"/>
            <a:chExt cx="224452" cy="201946"/>
          </a:xfrm>
        </p:grpSpPr>
        <p:sp>
          <p:nvSpPr>
            <p:cNvPr id="1817" name="Google Shape;1817;p249"/>
            <p:cNvSpPr/>
            <p:nvPr/>
          </p:nvSpPr>
          <p:spPr>
            <a:xfrm>
              <a:off x="-324917"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Proxima Nova"/>
                <a:ea typeface="Proxima Nova"/>
                <a:cs typeface="Proxima Nova"/>
                <a:sym typeface="Proxima Nova"/>
              </a:endParaRPr>
            </a:p>
          </p:txBody>
        </p:sp>
        <p:sp>
          <p:nvSpPr>
            <p:cNvPr id="1818" name="Google Shape;1818;p249"/>
            <p:cNvSpPr txBox="1"/>
            <p:nvPr/>
          </p:nvSpPr>
          <p:spPr>
            <a:xfrm>
              <a:off x="-353169"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de-DE" sz="900">
                  <a:solidFill>
                    <a:srgbClr val="FFFFFF"/>
                  </a:solidFill>
                  <a:latin typeface="Proxima Nova"/>
                  <a:ea typeface="Proxima Nova"/>
                  <a:cs typeface="Proxima Nova"/>
                  <a:sym typeface="Proxima Nova"/>
                </a:rPr>
                <a:t>S</a:t>
              </a:r>
            </a:p>
          </p:txBody>
        </p:sp>
      </p:grpSp>
      <p:sp>
        <p:nvSpPr>
          <p:cNvPr id="1819" name="Google Shape;1819;p249"/>
          <p:cNvSpPr txBox="1"/>
          <p:nvPr/>
        </p:nvSpPr>
        <p:spPr>
          <a:xfrm>
            <a:off x="387200" y="393875"/>
            <a:ext cx="37704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Roboto"/>
              <a:ea typeface="Roboto"/>
              <a:cs typeface="Roboto"/>
              <a:sym typeface="Roboto"/>
            </a:endParaRPr>
          </a:p>
          <a:p>
            <a:pPr marL="0" lvl="0" indent="0" algn="l" rtl="0">
              <a:spcBef>
                <a:spcPts val="1000"/>
              </a:spcBef>
              <a:spcAft>
                <a:spcPts val="0"/>
              </a:spcAft>
              <a:buNone/>
            </a:pPr>
            <a:r>
              <a:rPr lang="de-DE" sz="1000" b="1">
                <a:latin typeface="Roboto"/>
                <a:ea typeface="Roboto"/>
                <a:cs typeface="Roboto"/>
                <a:sym typeface="Roboto"/>
              </a:rPr>
              <a:t>LEVERS (HEBEL) FÜR ÄNDERUNGEN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3"/>
        <p:cNvGrpSpPr/>
        <p:nvPr/>
      </p:nvGrpSpPr>
      <p:grpSpPr>
        <a:xfrm>
          <a:off x="0" y="0"/>
          <a:ext cx="0" cy="0"/>
          <a:chOff x="0" y="0"/>
          <a:chExt cx="0" cy="0"/>
        </a:xfrm>
      </p:grpSpPr>
      <p:sp>
        <p:nvSpPr>
          <p:cNvPr id="1824" name="Google Shape;1824;p250"/>
          <p:cNvSpPr txBox="1"/>
          <p:nvPr/>
        </p:nvSpPr>
        <p:spPr>
          <a:xfrm>
            <a:off x="378250" y="603125"/>
            <a:ext cx="3198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de-DE" sz="3000" dirty="0">
                <a:latin typeface="Roboto Light"/>
                <a:ea typeface="Roboto Light"/>
                <a:cs typeface="Roboto Light"/>
                <a:sym typeface="Roboto Light"/>
              </a:rPr>
              <a:t>Ausrichten </a:t>
            </a:r>
            <a:br>
              <a:rPr lang="de-DE" sz="3000" dirty="0">
                <a:latin typeface="Roboto Light"/>
                <a:ea typeface="Roboto Light"/>
                <a:cs typeface="Roboto Light"/>
                <a:sym typeface="Roboto Light"/>
              </a:rPr>
            </a:br>
            <a:r>
              <a:rPr lang="de-DE" sz="3000" dirty="0">
                <a:latin typeface="Roboto Light"/>
                <a:ea typeface="Roboto Light"/>
                <a:cs typeface="Roboto Light"/>
                <a:sym typeface="Roboto Light"/>
              </a:rPr>
              <a:t>am Änderungs-verwaltungsplan</a:t>
            </a:r>
          </a:p>
        </p:txBody>
      </p:sp>
      <p:sp>
        <p:nvSpPr>
          <p:cNvPr id="1825" name="Google Shape;1825;p250"/>
          <p:cNvSpPr txBox="1">
            <a:spLocks noGrp="1"/>
          </p:cNvSpPr>
          <p:nvPr>
            <p:ph type="title"/>
          </p:nvPr>
        </p:nvSpPr>
        <p:spPr>
          <a:xfrm>
            <a:off x="439199" y="2190582"/>
            <a:ext cx="3297913" cy="21297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de-DE" sz="1200" b="1" dirty="0">
                <a:solidFill>
                  <a:schemeClr val="dk2"/>
                </a:solidFill>
                <a:latin typeface="Roboto"/>
                <a:ea typeface="Roboto"/>
                <a:cs typeface="Roboto"/>
                <a:sym typeface="Roboto"/>
              </a:rPr>
              <a:t>Beschreibung</a:t>
            </a:r>
          </a:p>
          <a:p>
            <a:pPr marL="0" lvl="0" indent="0" algn="l" rtl="0">
              <a:lnSpc>
                <a:spcPct val="115000"/>
              </a:lnSpc>
              <a:spcBef>
                <a:spcPts val="500"/>
              </a:spcBef>
              <a:spcAft>
                <a:spcPts val="0"/>
              </a:spcAft>
              <a:buNone/>
            </a:pPr>
            <a:r>
              <a:rPr lang="de-DE" sz="1000" i="1" dirty="0">
                <a:latin typeface="Roboto"/>
                <a:ea typeface="Roboto"/>
                <a:cs typeface="Roboto"/>
                <a:sym typeface="Roboto"/>
              </a:rPr>
              <a:t>Ein Änderungsverwaltungsplan soll die Grundlage für eine erfolgreiche Änderung schaffen und die gemeinsame Verantwortung der Beteiligten auf Geschäfts-, IT- und Programmebene stärken, um die organisatorische Bereitschaft und nachhaltige Akzeptanz zu fördern. In der Vorbereitungsphase definieren Sie den Plan, den Sie dann in der Einführungsphase und der Verwaltungsphase umsetzen.  Auf den folgenden Folien wird dieser Plan im Detail erläutert. </a:t>
            </a:r>
          </a:p>
        </p:txBody>
      </p:sp>
      <p:sp>
        <p:nvSpPr>
          <p:cNvPr id="1826" name="Google Shape;1826;p250"/>
          <p:cNvSpPr txBox="1">
            <a:spLocks noGrp="1"/>
          </p:cNvSpPr>
          <p:nvPr>
            <p:ph type="title"/>
          </p:nvPr>
        </p:nvSpPr>
        <p:spPr>
          <a:xfrm>
            <a:off x="3896144" y="740310"/>
            <a:ext cx="5120640" cy="38958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de-DE" sz="1200" b="1" dirty="0">
                <a:solidFill>
                  <a:schemeClr val="dk2"/>
                </a:solidFill>
                <a:latin typeface="Roboto"/>
                <a:ea typeface="Roboto"/>
                <a:cs typeface="Roboto"/>
                <a:sym typeface="Roboto"/>
              </a:rPr>
              <a:t>Angestrebte Ergebnisse</a:t>
            </a:r>
          </a:p>
          <a:p>
            <a:pPr marL="342900" lvl="0" indent="-234950" algn="l" rtl="0">
              <a:spcBef>
                <a:spcPts val="600"/>
              </a:spcBef>
              <a:spcAft>
                <a:spcPts val="0"/>
              </a:spcAft>
              <a:buSzPts val="1100"/>
              <a:buFont typeface="Roboto"/>
              <a:buChar char="●"/>
            </a:pPr>
            <a:r>
              <a:rPr lang="de-DE" sz="1100" dirty="0">
                <a:latin typeface="Roboto"/>
                <a:ea typeface="Roboto"/>
                <a:cs typeface="Roboto"/>
                <a:sym typeface="Roboto"/>
              </a:rPr>
              <a:t>Ausrichtung auf einen klaren Katalog von Ergebnissen der Änderungsverwaltung.</a:t>
            </a:r>
          </a:p>
          <a:p>
            <a:pPr marL="342900" lvl="0" indent="-234950" algn="l" rtl="0">
              <a:spcBef>
                <a:spcPts val="0"/>
              </a:spcBef>
              <a:spcAft>
                <a:spcPts val="0"/>
              </a:spcAft>
              <a:buSzPts val="1100"/>
              <a:buFont typeface="Roboto"/>
              <a:buChar char="●"/>
            </a:pPr>
            <a:r>
              <a:rPr lang="de-DE" sz="1100" dirty="0">
                <a:latin typeface="Roboto"/>
                <a:ea typeface="Roboto"/>
                <a:cs typeface="Roboto"/>
                <a:sym typeface="Roboto"/>
              </a:rPr>
              <a:t>Verständnis der größten Hürden und der bisherigen Hindernisse für eine erfolgreiche Änderung.</a:t>
            </a:r>
          </a:p>
          <a:p>
            <a:pPr marL="342900" lvl="0" indent="-234950" algn="l" rtl="0">
              <a:spcBef>
                <a:spcPts val="0"/>
              </a:spcBef>
              <a:spcAft>
                <a:spcPts val="0"/>
              </a:spcAft>
              <a:buSzPts val="1100"/>
              <a:buFont typeface="Roboto"/>
              <a:buChar char="●"/>
            </a:pPr>
            <a:r>
              <a:rPr lang="de-DE" sz="1100" dirty="0">
                <a:latin typeface="Roboto"/>
                <a:ea typeface="Roboto"/>
                <a:cs typeface="Roboto"/>
                <a:sym typeface="Roboto"/>
              </a:rPr>
              <a:t>Identifizierung der grundlegenden Verhaltensweisen, die für eine erfolgreiche und nachhaltige Akzeptanz von Änderungen erforderlich sind. </a:t>
            </a:r>
          </a:p>
          <a:p>
            <a:pPr marL="342900" lvl="0" indent="-234950" algn="l" rtl="0">
              <a:spcBef>
                <a:spcPts val="0"/>
              </a:spcBef>
              <a:spcAft>
                <a:spcPts val="0"/>
              </a:spcAft>
              <a:buSzPts val="1100"/>
              <a:buFont typeface="Roboto"/>
              <a:buChar char="●"/>
            </a:pPr>
            <a:r>
              <a:rPr lang="de-DE" sz="1100" dirty="0">
                <a:latin typeface="Roboto"/>
                <a:ea typeface="Roboto"/>
                <a:cs typeface="Roboto"/>
                <a:sym typeface="Roboto"/>
              </a:rPr>
              <a:t>Entwicklung eines umsetzbaren Änderungsverwaltungsplans, um die Bereitschaft zur Änderung zu schaffen, wichtige Verhaltensweisen zu fördern und das Erreichen der definierten Programmziele zu unterstützen.</a:t>
            </a:r>
          </a:p>
          <a:p>
            <a:pPr marL="0" lvl="0" indent="0" algn="l" rtl="0">
              <a:spcBef>
                <a:spcPts val="0"/>
              </a:spcBef>
              <a:spcAft>
                <a:spcPts val="0"/>
              </a:spcAft>
              <a:buNone/>
            </a:pPr>
            <a:endParaRPr sz="1200" b="1" dirty="0">
              <a:solidFill>
                <a:schemeClr val="dk2"/>
              </a:solidFill>
              <a:latin typeface="Roboto"/>
              <a:ea typeface="Roboto"/>
              <a:cs typeface="Roboto"/>
              <a:sym typeface="Roboto"/>
            </a:endParaRPr>
          </a:p>
          <a:p>
            <a:pPr marL="0" lvl="0" indent="0" algn="l" rtl="0">
              <a:spcBef>
                <a:spcPts val="0"/>
              </a:spcBef>
              <a:spcAft>
                <a:spcPts val="0"/>
              </a:spcAft>
              <a:buNone/>
            </a:pPr>
            <a:r>
              <a:rPr lang="de-DE" sz="1200" b="1" dirty="0">
                <a:solidFill>
                  <a:schemeClr val="dk2"/>
                </a:solidFill>
                <a:latin typeface="Roboto"/>
                <a:ea typeface="Roboto"/>
                <a:cs typeface="Roboto"/>
                <a:sym typeface="Roboto"/>
              </a:rPr>
              <a:t>Unterstützende Tools</a:t>
            </a:r>
          </a:p>
          <a:p>
            <a:pPr marL="342900" lvl="0" indent="-234950" algn="l" rtl="0">
              <a:spcBef>
                <a:spcPts val="1000"/>
              </a:spcBef>
              <a:spcAft>
                <a:spcPts val="0"/>
              </a:spcAft>
              <a:buSzPts val="1100"/>
              <a:buFont typeface="Roboto"/>
              <a:buChar char="●"/>
            </a:pPr>
            <a:r>
              <a:rPr lang="de-DE" sz="1100" u="sng" dirty="0">
                <a:solidFill>
                  <a:schemeClr val="hlink"/>
                </a:solidFill>
                <a:latin typeface="Roboto"/>
                <a:ea typeface="Roboto"/>
                <a:cs typeface="Roboto"/>
                <a:sym typeface="Roboto"/>
                <a:hlinkClick r:id="rId3" action="ppaction://hlinksldjump"/>
              </a:rPr>
              <a:t>Änderungsverwaltungsplan</a:t>
            </a:r>
          </a:p>
          <a:p>
            <a:pPr marL="342900" lvl="0" indent="-234950" algn="l" rtl="0">
              <a:spcBef>
                <a:spcPts val="200"/>
              </a:spcBef>
              <a:spcAft>
                <a:spcPts val="0"/>
              </a:spcAft>
              <a:buSzPts val="1100"/>
              <a:buFont typeface="Roboto"/>
              <a:buChar char="●"/>
            </a:pPr>
            <a:r>
              <a:rPr lang="de-DE" sz="1100" dirty="0">
                <a:solidFill>
                  <a:schemeClr val="hlink"/>
                </a:solidFill>
                <a:latin typeface="Roboto"/>
                <a:ea typeface="Roboto"/>
                <a:cs typeface="Roboto"/>
                <a:sym typeface="Roboto"/>
              </a:rPr>
              <a:t>Beispielprojektplan </a:t>
            </a:r>
            <a:r>
              <a:rPr lang="de-DE" sz="1100" i="1" dirty="0">
                <a:solidFill>
                  <a:schemeClr val="hlink"/>
                </a:solidFill>
                <a:latin typeface="Roboto"/>
                <a:ea typeface="Roboto"/>
                <a:cs typeface="Roboto"/>
                <a:sym typeface="Roboto"/>
              </a:rPr>
              <a:t>(siehe MFA-Einführungspaket)</a:t>
            </a:r>
          </a:p>
          <a:p>
            <a:pPr marL="0" lvl="0" indent="0" algn="l" rtl="0">
              <a:spcBef>
                <a:spcPts val="200"/>
              </a:spcBef>
              <a:spcAft>
                <a:spcPts val="0"/>
              </a:spcAft>
              <a:buNone/>
            </a:pPr>
            <a:endParaRPr sz="1100" dirty="0">
              <a:latin typeface="Roboto"/>
              <a:ea typeface="Roboto"/>
              <a:cs typeface="Roboto"/>
              <a:sym typeface="Roboto"/>
            </a:endParaRPr>
          </a:p>
          <a:p>
            <a:pPr marL="0" lvl="0" indent="0" algn="l" rtl="0">
              <a:lnSpc>
                <a:spcPct val="100000"/>
              </a:lnSpc>
              <a:spcBef>
                <a:spcPts val="200"/>
              </a:spcBef>
              <a:spcAft>
                <a:spcPts val="0"/>
              </a:spcAft>
              <a:buNone/>
            </a:pPr>
            <a:r>
              <a:rPr lang="de-DE" sz="1200" b="1" dirty="0">
                <a:solidFill>
                  <a:schemeClr val="dk2"/>
                </a:solidFill>
                <a:latin typeface="Roboto"/>
                <a:ea typeface="Roboto"/>
                <a:cs typeface="Roboto"/>
                <a:sym typeface="Roboto"/>
              </a:rPr>
              <a:t>Ausführung</a:t>
            </a:r>
          </a:p>
          <a:p>
            <a:pPr marL="342900" lvl="0" indent="-234950" algn="l" rtl="0">
              <a:spcBef>
                <a:spcPts val="500"/>
              </a:spcBef>
              <a:spcAft>
                <a:spcPts val="0"/>
              </a:spcAft>
              <a:buSzPts val="1100"/>
              <a:buChar char="●"/>
            </a:pPr>
            <a:r>
              <a:rPr lang="de-DE" sz="1100" dirty="0">
                <a:latin typeface="Roboto"/>
                <a:ea typeface="Roboto"/>
                <a:cs typeface="Roboto"/>
                <a:sym typeface="Roboto"/>
              </a:rPr>
              <a:t>Verteilen Sie den </a:t>
            </a:r>
            <a:r>
              <a:rPr lang="de-DE" sz="1100" u="sng" dirty="0">
                <a:solidFill>
                  <a:schemeClr val="hlink"/>
                </a:solidFill>
                <a:latin typeface="Roboto"/>
                <a:ea typeface="Roboto"/>
                <a:cs typeface="Roboto"/>
                <a:sym typeface="Roboto"/>
                <a:hlinkClick r:id="rId3" action="ppaction://hlinksldjump"/>
              </a:rPr>
              <a:t>Änderungsverwaltungsplan</a:t>
            </a:r>
            <a:r>
              <a:rPr lang="de-DE" sz="1100" dirty="0">
                <a:latin typeface="Roboto"/>
                <a:ea typeface="Roboto"/>
                <a:cs typeface="Roboto"/>
                <a:sym typeface="Roboto"/>
              </a:rPr>
              <a:t> an Beteiligte, Führungskräfte und betroffene Geschäftsbereiche. </a:t>
            </a:r>
          </a:p>
          <a:p>
            <a:pPr marL="342900" lvl="0" indent="-234950" algn="l" rtl="0">
              <a:spcBef>
                <a:spcPts val="500"/>
              </a:spcBef>
              <a:spcAft>
                <a:spcPts val="0"/>
              </a:spcAft>
              <a:buSzPts val="1100"/>
              <a:buFont typeface="Roboto"/>
              <a:buChar char="●"/>
            </a:pPr>
            <a:r>
              <a:rPr lang="de-DE" sz="1100" dirty="0">
                <a:latin typeface="Roboto"/>
                <a:ea typeface="Roboto"/>
                <a:cs typeface="Roboto"/>
                <a:sym typeface="Roboto"/>
              </a:rPr>
              <a:t>Optimieren Sie die Roadmap anhand des Feedbacks.  </a:t>
            </a:r>
          </a:p>
          <a:p>
            <a:pPr marL="342900" lvl="0" indent="-234950" algn="l" rtl="0">
              <a:spcBef>
                <a:spcPts val="500"/>
              </a:spcBef>
              <a:spcAft>
                <a:spcPts val="500"/>
              </a:spcAft>
              <a:buSzPts val="1100"/>
              <a:buFont typeface="Roboto"/>
              <a:buChar char="●"/>
            </a:pPr>
            <a:r>
              <a:rPr lang="de-DE" sz="1100" dirty="0">
                <a:latin typeface="Roboto"/>
                <a:ea typeface="Roboto"/>
                <a:cs typeface="Roboto"/>
                <a:sym typeface="Roboto"/>
              </a:rPr>
              <a:t>Verteilen Sie die Roadmap nach der Abstimmung mit den wichtigsten Führungskräften und Beteiligten. </a:t>
            </a:r>
          </a:p>
        </p:txBody>
      </p:sp>
      <p:sp>
        <p:nvSpPr>
          <p:cNvPr id="1827" name="Google Shape;1827;p250"/>
          <p:cNvSpPr/>
          <p:nvPr/>
        </p:nvSpPr>
        <p:spPr>
          <a:xfrm>
            <a:off x="383900" y="4251424"/>
            <a:ext cx="1284594" cy="472975"/>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900" b="1" dirty="0">
                <a:solidFill>
                  <a:srgbClr val="FFFFFF"/>
                </a:solidFill>
                <a:latin typeface="Roboto"/>
                <a:ea typeface="Roboto"/>
                <a:cs typeface="Roboto"/>
                <a:sym typeface="Roboto"/>
              </a:rPr>
              <a:t>Vorbereiten</a:t>
            </a:r>
          </a:p>
          <a:p>
            <a:pPr marL="0" marR="0" lvl="0" indent="0" algn="ctr" rtl="0">
              <a:lnSpc>
                <a:spcPct val="100000"/>
              </a:lnSpc>
              <a:spcBef>
                <a:spcPts val="0"/>
              </a:spcBef>
              <a:spcAft>
                <a:spcPts val="0"/>
              </a:spcAft>
              <a:buClr>
                <a:srgbClr val="FFFFFF"/>
              </a:buClr>
              <a:buSzPts val="1200"/>
              <a:buFont typeface="Arial"/>
              <a:buNone/>
            </a:pPr>
            <a:r>
              <a:rPr lang="de-DE" sz="800" dirty="0">
                <a:solidFill>
                  <a:srgbClr val="FFFFFF"/>
                </a:solidFill>
                <a:latin typeface="Roboto"/>
                <a:ea typeface="Roboto"/>
                <a:cs typeface="Roboto"/>
                <a:sym typeface="Roboto"/>
              </a:rPr>
              <a:t>Änderung planen</a:t>
            </a:r>
          </a:p>
        </p:txBody>
      </p:sp>
      <p:sp>
        <p:nvSpPr>
          <p:cNvPr id="1828" name="Google Shape;1828;p250"/>
          <p:cNvSpPr/>
          <p:nvPr/>
        </p:nvSpPr>
        <p:spPr>
          <a:xfrm>
            <a:off x="1540629" y="4251424"/>
            <a:ext cx="1248000" cy="472975"/>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900" b="1">
                <a:solidFill>
                  <a:srgbClr val="FFFFFF"/>
                </a:solidFill>
                <a:latin typeface="Roboto"/>
                <a:ea typeface="Roboto"/>
                <a:cs typeface="Roboto"/>
                <a:sym typeface="Roboto"/>
              </a:rPr>
              <a:t>Einführen</a:t>
            </a:r>
          </a:p>
          <a:p>
            <a:pPr marL="0" marR="0" lvl="0" indent="0" algn="ctr" rtl="0">
              <a:lnSpc>
                <a:spcPct val="100000"/>
              </a:lnSpc>
              <a:spcBef>
                <a:spcPts val="0"/>
              </a:spcBef>
              <a:spcAft>
                <a:spcPts val="0"/>
              </a:spcAft>
              <a:buClr>
                <a:srgbClr val="FFFFFF"/>
              </a:buClr>
              <a:buSzPts val="1200"/>
              <a:buFont typeface="Arial"/>
              <a:buNone/>
            </a:pPr>
            <a:r>
              <a:rPr lang="de-DE" sz="800">
                <a:solidFill>
                  <a:srgbClr val="FFFFFF"/>
                </a:solidFill>
                <a:latin typeface="Roboto"/>
                <a:ea typeface="Roboto"/>
                <a:cs typeface="Roboto"/>
                <a:sym typeface="Roboto"/>
              </a:rPr>
              <a:t>Benutzer vorbereiten</a:t>
            </a:r>
          </a:p>
        </p:txBody>
      </p:sp>
      <p:sp>
        <p:nvSpPr>
          <p:cNvPr id="1829" name="Google Shape;1829;p250"/>
          <p:cNvSpPr/>
          <p:nvPr/>
        </p:nvSpPr>
        <p:spPr>
          <a:xfrm>
            <a:off x="2664683" y="4251424"/>
            <a:ext cx="1209000" cy="472975"/>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900" b="1">
                <a:solidFill>
                  <a:srgbClr val="FFFFFF"/>
                </a:solidFill>
                <a:latin typeface="Roboto"/>
                <a:ea typeface="Roboto"/>
                <a:cs typeface="Roboto"/>
                <a:sym typeface="Roboto"/>
              </a:rPr>
              <a:t>Verwalten</a:t>
            </a:r>
          </a:p>
          <a:p>
            <a:pPr marL="0" marR="0" lvl="0" indent="0" algn="ctr" rtl="0">
              <a:lnSpc>
                <a:spcPct val="100000"/>
              </a:lnSpc>
              <a:spcBef>
                <a:spcPts val="0"/>
              </a:spcBef>
              <a:spcAft>
                <a:spcPts val="0"/>
              </a:spcAft>
              <a:buClr>
                <a:srgbClr val="FFFFFF"/>
              </a:buClr>
              <a:buSzPts val="1200"/>
              <a:buFont typeface="Arial"/>
              <a:buNone/>
            </a:pPr>
            <a:r>
              <a:rPr lang="de-DE" sz="800">
                <a:solidFill>
                  <a:srgbClr val="FFFFFF"/>
                </a:solidFill>
                <a:latin typeface="Roboto"/>
                <a:ea typeface="Roboto"/>
                <a:cs typeface="Roboto"/>
                <a:sym typeface="Roboto"/>
              </a:rPr>
              <a:t>Änderung verstärken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4"/>
        <p:cNvGrpSpPr/>
        <p:nvPr/>
      </p:nvGrpSpPr>
      <p:grpSpPr>
        <a:xfrm>
          <a:off x="0" y="0"/>
          <a:ext cx="0" cy="0"/>
          <a:chOff x="0" y="0"/>
          <a:chExt cx="0" cy="0"/>
        </a:xfrm>
      </p:grpSpPr>
      <p:sp>
        <p:nvSpPr>
          <p:cNvPr id="1835" name="Google Shape;1835;p251"/>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sz="3600" b="0">
                <a:latin typeface="Roboto Light"/>
                <a:ea typeface="Roboto Light"/>
                <a:cs typeface="Roboto Light"/>
                <a:sym typeface="Roboto Light"/>
              </a:rPr>
              <a:t>Änderung planen</a:t>
            </a:r>
          </a:p>
        </p:txBody>
      </p:sp>
      <p:sp>
        <p:nvSpPr>
          <p:cNvPr id="1836" name="Google Shape;1836;p251"/>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Vorbereiten</a:t>
            </a:r>
          </a:p>
        </p:txBody>
      </p:sp>
      <p:sp>
        <p:nvSpPr>
          <p:cNvPr id="1837" name="Google Shape;1837;p251"/>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Einführen</a:t>
            </a:r>
          </a:p>
        </p:txBody>
      </p:sp>
      <p:sp>
        <p:nvSpPr>
          <p:cNvPr id="1838" name="Google Shape;1838;p251"/>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Verwalten</a:t>
            </a:r>
          </a:p>
        </p:txBody>
      </p:sp>
      <p:sp>
        <p:nvSpPr>
          <p:cNvPr id="1839" name="Google Shape;1839;p251"/>
          <p:cNvSpPr/>
          <p:nvPr/>
        </p:nvSpPr>
        <p:spPr>
          <a:xfrm rot="10800000">
            <a:off x="1408100" y="1473676"/>
            <a:ext cx="364800" cy="1380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3"/>
        <p:cNvGrpSpPr/>
        <p:nvPr/>
      </p:nvGrpSpPr>
      <p:grpSpPr>
        <a:xfrm>
          <a:off x="0" y="0"/>
          <a:ext cx="0" cy="0"/>
          <a:chOff x="0" y="0"/>
          <a:chExt cx="0" cy="0"/>
        </a:xfrm>
      </p:grpSpPr>
      <p:sp>
        <p:nvSpPr>
          <p:cNvPr id="1844" name="Google Shape;1844;p252"/>
          <p:cNvSpPr txBox="1"/>
          <p:nvPr/>
        </p:nvSpPr>
        <p:spPr>
          <a:xfrm>
            <a:off x="314642" y="374525"/>
            <a:ext cx="5079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de-DE" sz="2600" dirty="0">
                <a:latin typeface="Roboto Light"/>
                <a:ea typeface="Roboto Light"/>
                <a:cs typeface="Roboto Light"/>
                <a:sym typeface="Roboto Light"/>
              </a:rPr>
              <a:t>Vorbereitungsphase: Aktivitäten zur Änderungsverwaltung</a:t>
            </a:r>
          </a:p>
        </p:txBody>
      </p:sp>
      <p:sp>
        <p:nvSpPr>
          <p:cNvPr id="1845" name="Google Shape;1845;p252"/>
          <p:cNvSpPr txBox="1"/>
          <p:nvPr/>
        </p:nvSpPr>
        <p:spPr>
          <a:xfrm>
            <a:off x="450724" y="1558450"/>
            <a:ext cx="3548781"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In der Vorbereitungsphase wird der Grundstein für eine erfolgreiche Einführung einer neuen Technologie gelegt. In der Vorbereitungsphase sollen insbesondere die angestrebten Ergebnisse und Vorteile der Umstellung auf das neue System klar definiert und ein gemeinsames Verständnis für die Änderungsvision entwickelt werden.</a:t>
            </a:r>
          </a:p>
          <a:p>
            <a:pPr marL="0" lvl="0" indent="0" algn="l" rtl="0">
              <a:lnSpc>
                <a:spcPct val="115000"/>
              </a:lnSpc>
              <a:spcBef>
                <a:spcPts val="0"/>
              </a:spcBef>
              <a:spcAft>
                <a:spcPts val="0"/>
              </a:spcAft>
              <a:buNone/>
            </a:pPr>
            <a:endParaRPr sz="10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In dieser ersten Phase ist die Einbindung von Führungskräften sehr wichtig. Die Präsenz von Führungspersönlichkeiten und Sponsoren kann dazu beitragen, das Verständnis für den Wert und die Bedeutung des Vorhabens zu fördern und eine überzeugende Vision für die Zukunft zu formulieren.</a:t>
            </a:r>
          </a:p>
          <a:p>
            <a:pPr marL="0" lvl="0" indent="0" algn="l" rtl="0">
              <a:lnSpc>
                <a:spcPct val="115000"/>
              </a:lnSpc>
              <a:spcBef>
                <a:spcPts val="0"/>
              </a:spcBef>
              <a:spcAft>
                <a:spcPts val="0"/>
              </a:spcAft>
              <a:buNone/>
            </a:pPr>
            <a:endParaRPr sz="10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Führen Sie die auf dieser Seite beschriebenen Schritte durch, um die Voraussetzungen für eine erfolgreiche Akzeptanz zu schaffen. Klicken Sie auf die Links, um zu Beschreibungen und detaillierten Anleitungen der einzelnen Aktivitäten zu gelangen.</a:t>
            </a:r>
          </a:p>
        </p:txBody>
      </p:sp>
      <p:sp>
        <p:nvSpPr>
          <p:cNvPr id="1846" name="Google Shape;1846;p252"/>
          <p:cNvSpPr/>
          <p:nvPr/>
        </p:nvSpPr>
        <p:spPr>
          <a:xfrm>
            <a:off x="5188401" y="35460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dirty="0">
                <a:solidFill>
                  <a:srgbClr val="FFFFFF"/>
                </a:solidFill>
                <a:latin typeface="Roboto"/>
                <a:ea typeface="Roboto"/>
                <a:cs typeface="Roboto"/>
                <a:sym typeface="Roboto"/>
              </a:rPr>
              <a:t>Vorbereiten</a:t>
            </a:r>
          </a:p>
        </p:txBody>
      </p:sp>
      <p:sp>
        <p:nvSpPr>
          <p:cNvPr id="1847" name="Google Shape;1847;p252"/>
          <p:cNvSpPr/>
          <p:nvPr/>
        </p:nvSpPr>
        <p:spPr>
          <a:xfrm>
            <a:off x="7134150" y="35460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dirty="0">
                <a:solidFill>
                  <a:srgbClr val="FFFFFF"/>
                </a:solidFill>
                <a:latin typeface="Roboto"/>
                <a:ea typeface="Roboto"/>
                <a:cs typeface="Roboto"/>
                <a:sym typeface="Roboto"/>
              </a:rPr>
              <a:t>Verwalten</a:t>
            </a:r>
          </a:p>
        </p:txBody>
      </p:sp>
      <p:sp>
        <p:nvSpPr>
          <p:cNvPr id="1848" name="Google Shape;1848;p252"/>
          <p:cNvSpPr/>
          <p:nvPr/>
        </p:nvSpPr>
        <p:spPr>
          <a:xfrm rot="10800000">
            <a:off x="5582333" y="233668"/>
            <a:ext cx="216600" cy="819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849" name="Google Shape;1849;p252"/>
          <p:cNvGraphicFramePr/>
          <p:nvPr>
            <p:extLst>
              <p:ext uri="{D42A27DB-BD31-4B8C-83A1-F6EECF244321}">
                <p14:modId xmlns:p14="http://schemas.microsoft.com/office/powerpoint/2010/main" val="1181747503"/>
              </p:ext>
            </p:extLst>
          </p:nvPr>
        </p:nvGraphicFramePr>
        <p:xfrm>
          <a:off x="4347705" y="1558450"/>
          <a:ext cx="4459800" cy="3341675"/>
        </p:xfrm>
        <a:graphic>
          <a:graphicData uri="http://schemas.openxmlformats.org/drawingml/2006/table">
            <a:tbl>
              <a:tblPr>
                <a:noFill/>
                <a:tableStyleId>{45470F37-8B12-47F0-81BC-2B07CDDA16E9}</a:tableStyleId>
              </a:tblPr>
              <a:tblGrid>
                <a:gridCol w="1204925">
                  <a:extLst>
                    <a:ext uri="{9D8B030D-6E8A-4147-A177-3AD203B41FA5}">
                      <a16:colId xmlns:a16="http://schemas.microsoft.com/office/drawing/2014/main" val="20000"/>
                    </a:ext>
                  </a:extLst>
                </a:gridCol>
                <a:gridCol w="3254875">
                  <a:extLst>
                    <a:ext uri="{9D8B030D-6E8A-4147-A177-3AD203B41FA5}">
                      <a16:colId xmlns:a16="http://schemas.microsoft.com/office/drawing/2014/main" val="20001"/>
                    </a:ext>
                  </a:extLst>
                </a:gridCol>
              </a:tblGrid>
              <a:tr h="324275">
                <a:tc gridSpan="2">
                  <a:txBody>
                    <a:bodyPr/>
                    <a:lstStyle/>
                    <a:p>
                      <a:pPr marL="457200" lvl="0" indent="-228600" algn="ctr" rtl="0">
                        <a:lnSpc>
                          <a:spcPct val="115000"/>
                        </a:lnSpc>
                        <a:spcBef>
                          <a:spcPts val="0"/>
                        </a:spcBef>
                        <a:spcAft>
                          <a:spcPts val="0"/>
                        </a:spcAft>
                        <a:buNone/>
                      </a:pPr>
                      <a:r>
                        <a:rPr lang="de-DE" sz="1200" b="1">
                          <a:solidFill>
                            <a:srgbClr val="FFFFFF"/>
                          </a:solidFill>
                          <a:latin typeface="Roboto"/>
                          <a:ea typeface="Roboto"/>
                          <a:cs typeface="Roboto"/>
                          <a:sym typeface="Roboto"/>
                        </a:rPr>
                        <a:t>Aktivitäten der VORBEREITUNGSPHASE</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55750"/>
                      </a:srgbClr>
                    </a:solidFill>
                  </a:tcPr>
                </a:tc>
                <a:tc hMerge="1">
                  <a:txBody>
                    <a:bodyPr/>
                    <a:lstStyle/>
                    <a:p>
                      <a:endParaRPr lang="en-US"/>
                    </a:p>
                  </a:txBody>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de-DE" sz="1000" dirty="0">
                          <a:solidFill>
                            <a:srgbClr val="FFFFFF"/>
                          </a:solidFill>
                          <a:latin typeface="Roboto"/>
                          <a:ea typeface="Roboto"/>
                          <a:cs typeface="Roboto"/>
                          <a:sym typeface="Roboto"/>
                        </a:rPr>
                        <a:t>Leadership (Führung)</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3" action="ppaction://hlinksldjump"/>
                        </a:rPr>
                        <a:t>Definieren der Änderungsvision und -ziele</a:t>
                      </a:r>
                    </a:p>
                    <a:p>
                      <a:pPr marL="171450" marR="0" lvl="0" indent="-177800" algn="l" rtl="0">
                        <a:lnSpc>
                          <a:spcPct val="100000"/>
                        </a:lnSpc>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4" action="ppaction://hlinksldjump"/>
                        </a:rPr>
                        <a:t>Entwickeln einer Strategie zum Engagement von Führungskräften</a:t>
                      </a:r>
                    </a:p>
                    <a:p>
                      <a:pPr marL="171450" lvl="0" indent="-17780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5" action="ppaction://hlinksldjump"/>
                        </a:rPr>
                        <a:t>Ausrichten am Änderungsverwaltungsplan </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Ecosystem (Ökosystem)</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6" action="ppaction://hlinksldjump"/>
                        </a:rPr>
                        <a:t>Durchführen der Bewertung der Auswirkungen und Hindernisse einer Änderung</a:t>
                      </a:r>
                    </a:p>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7" action="ppaction://hlinksldjump"/>
                        </a:rPr>
                        <a:t>Erstellen eines Plans zum Engagement von Beteiligten</a:t>
                      </a:r>
                    </a:p>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8" action="ppaction://hlinksldjump"/>
                        </a:rPr>
                        <a:t>Durchführen von Bewertungen der Änderungsbereitschaft</a:t>
                      </a:r>
                    </a:p>
                    <a:p>
                      <a:pPr marL="285750" marR="0" lvl="0" indent="-234950" algn="l" defTabSz="914400" rtl="0" eaLnBrk="1" fontAlgn="auto" latinLnBrk="0" hangingPunct="1">
                        <a:lnSpc>
                          <a:spcPct val="100000"/>
                        </a:lnSpc>
                        <a:spcBef>
                          <a:spcPts val="0"/>
                        </a:spcBef>
                        <a:spcAft>
                          <a:spcPts val="0"/>
                        </a:spcAft>
                        <a:buClr>
                          <a:srgbClr val="434343"/>
                        </a:buClr>
                        <a:buSzPts val="1000"/>
                        <a:buFont typeface="Roboto"/>
                        <a:buChar char="●"/>
                        <a:tabLst/>
                        <a:defRPr/>
                      </a:pPr>
                      <a:r>
                        <a:rPr lang="de-DE" sz="1000" u="sng">
                          <a:solidFill>
                            <a:schemeClr val="hlink"/>
                          </a:solidFill>
                          <a:latin typeface="Roboto"/>
                          <a:ea typeface="Roboto"/>
                          <a:cs typeface="Roboto"/>
                          <a:sym typeface="Roboto"/>
                          <a:hlinkClick r:id="rId8" action="ppaction://hlinksldjump"/>
                        </a:rPr>
                        <a:t>Einrichten eines Änderungsnetzwerks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Enablement (Befähigung)</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9" action="ppaction://hlinksldjump"/>
                        </a:rPr>
                        <a:t>Entwickeln eines Kommunikationsplans</a:t>
                      </a:r>
                    </a:p>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10" action="ppaction://hlinksldjump"/>
                        </a:rPr>
                        <a:t>Entwickeln einer Schulungsstrategie</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Structure (Struktur)</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de-DE" sz="1000" u="sng" dirty="0">
                          <a:solidFill>
                            <a:schemeClr val="hlink"/>
                          </a:solidFill>
                          <a:latin typeface="Roboto"/>
                          <a:ea typeface="Roboto"/>
                          <a:cs typeface="Roboto"/>
                          <a:sym typeface="Roboto"/>
                          <a:hlinkClick r:id="rId11" action="ppaction://hlinksldjump"/>
                        </a:rPr>
                        <a:t>Definieren von Akzeptanz-/Erfolgsmetriken</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9575C">
                        <a:alpha val="18830"/>
                      </a:srgbClr>
                    </a:solidFill>
                  </a:tcPr>
                </a:tc>
                <a:extLst>
                  <a:ext uri="{0D108BD9-81ED-4DB2-BD59-A6C34878D82A}">
                    <a16:rowId xmlns:a16="http://schemas.microsoft.com/office/drawing/2014/main" val="10004"/>
                  </a:ext>
                </a:extLst>
              </a:tr>
            </a:tbl>
          </a:graphicData>
        </a:graphic>
      </p:graphicFrame>
      <p:sp>
        <p:nvSpPr>
          <p:cNvPr id="1850" name="Google Shape;1850;p252"/>
          <p:cNvSpPr/>
          <p:nvPr/>
        </p:nvSpPr>
        <p:spPr>
          <a:xfrm>
            <a:off x="6126220" y="35460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dirty="0">
                <a:solidFill>
                  <a:srgbClr val="FFFFFF"/>
                </a:solidFill>
                <a:latin typeface="Roboto"/>
                <a:ea typeface="Roboto"/>
                <a:cs typeface="Roboto"/>
                <a:sym typeface="Roboto"/>
              </a:rPr>
              <a:t>Einführen</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4"/>
        <p:cNvGrpSpPr/>
        <p:nvPr/>
      </p:nvGrpSpPr>
      <p:grpSpPr>
        <a:xfrm>
          <a:off x="0" y="0"/>
          <a:ext cx="0" cy="0"/>
          <a:chOff x="0" y="0"/>
          <a:chExt cx="0" cy="0"/>
        </a:xfrm>
      </p:grpSpPr>
      <p:sp>
        <p:nvSpPr>
          <p:cNvPr id="1855" name="Google Shape;1855;p253"/>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de-DE" sz="3600" b="0">
                <a:latin typeface="Roboto Light"/>
                <a:ea typeface="Roboto Light"/>
                <a:cs typeface="Roboto Light"/>
                <a:sym typeface="Roboto Light"/>
              </a:rPr>
              <a:t>Benutzer vorbereiten</a:t>
            </a:r>
          </a:p>
        </p:txBody>
      </p:sp>
      <p:sp>
        <p:nvSpPr>
          <p:cNvPr id="1856" name="Google Shape;1856;p253"/>
          <p:cNvSpPr/>
          <p:nvPr/>
        </p:nvSpPr>
        <p:spPr>
          <a:xfrm rot="10800000">
            <a:off x="3313100" y="1473676"/>
            <a:ext cx="364800" cy="1380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 name="Google Shape;1857;p253"/>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Vorbereiten</a:t>
            </a:r>
          </a:p>
        </p:txBody>
      </p:sp>
      <p:sp>
        <p:nvSpPr>
          <p:cNvPr id="1858" name="Google Shape;1858;p253"/>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Einführen</a:t>
            </a:r>
          </a:p>
        </p:txBody>
      </p:sp>
      <p:sp>
        <p:nvSpPr>
          <p:cNvPr id="1859" name="Google Shape;1859;p253"/>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1200">
                <a:solidFill>
                  <a:srgbClr val="FFFFFF"/>
                </a:solidFill>
                <a:latin typeface="Roboto"/>
                <a:ea typeface="Roboto"/>
                <a:cs typeface="Roboto"/>
                <a:sym typeface="Roboto"/>
              </a:rPr>
              <a:t>Verwalten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3"/>
        <p:cNvGrpSpPr/>
        <p:nvPr/>
      </p:nvGrpSpPr>
      <p:grpSpPr>
        <a:xfrm>
          <a:off x="0" y="0"/>
          <a:ext cx="0" cy="0"/>
          <a:chOff x="0" y="0"/>
          <a:chExt cx="0" cy="0"/>
        </a:xfrm>
      </p:grpSpPr>
      <p:sp>
        <p:nvSpPr>
          <p:cNvPr id="1864" name="Google Shape;1864;p254"/>
          <p:cNvSpPr txBox="1"/>
          <p:nvPr/>
        </p:nvSpPr>
        <p:spPr>
          <a:xfrm>
            <a:off x="306686" y="474600"/>
            <a:ext cx="5346689" cy="8013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de-DE" sz="3000" dirty="0">
                <a:latin typeface="Roboto Light"/>
                <a:ea typeface="Roboto Light"/>
                <a:cs typeface="Roboto Light"/>
                <a:sym typeface="Roboto Light"/>
              </a:rPr>
              <a:t>Einführungsphase: Aktivitäten zur Änderungsverwaltung</a:t>
            </a:r>
          </a:p>
        </p:txBody>
      </p:sp>
      <p:sp>
        <p:nvSpPr>
          <p:cNvPr id="1865" name="Google Shape;1865;p254"/>
          <p:cNvSpPr txBox="1"/>
          <p:nvPr/>
        </p:nvSpPr>
        <p:spPr>
          <a:xfrm>
            <a:off x="450724" y="1863250"/>
            <a:ext cx="3898639"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Mit den Aktivitäten zur Änderungsverwaltung während der Einführungsphase sollen das Bewusstsein, die Unterstützung </a:t>
            </a:r>
            <a:br>
              <a:rPr lang="de-DE" sz="1000" dirty="0">
                <a:latin typeface="Roboto Light"/>
                <a:ea typeface="Roboto Light"/>
                <a:cs typeface="Roboto Light"/>
                <a:sym typeface="Roboto Light"/>
              </a:rPr>
            </a:br>
            <a:r>
              <a:rPr lang="de-DE" sz="1000" dirty="0">
                <a:latin typeface="Roboto Light"/>
                <a:ea typeface="Roboto Light"/>
                <a:cs typeface="Roboto Light"/>
                <a:sym typeface="Roboto Light"/>
              </a:rPr>
              <a:t>und das Engagement der Benutzer gefördert werden, um eine erfolgreiche Einführung zu gewährleisten. Konzentrieren Sie sich darauf, die Unterstützung und Befürwortung von Führungskräften und wichtigen Change Agents zu gewinnen.</a:t>
            </a:r>
          </a:p>
          <a:p>
            <a:pPr marL="0" lvl="0" indent="0" algn="l" rtl="0">
              <a:lnSpc>
                <a:spcPct val="115000"/>
              </a:lnSpc>
              <a:spcBef>
                <a:spcPts val="0"/>
              </a:spcBef>
              <a:spcAft>
                <a:spcPts val="0"/>
              </a:spcAft>
              <a:buNone/>
            </a:pPr>
            <a:endParaRPr sz="10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In dieser Phase implementieren Sie den Änderungsverwaltungsplan ausgehend von den in der Vorbereitungsphase durchgeführten Aktivitäten.</a:t>
            </a:r>
          </a:p>
          <a:p>
            <a:pPr marL="0" lvl="0" indent="0" algn="l" rtl="0">
              <a:lnSpc>
                <a:spcPct val="115000"/>
              </a:lnSpc>
              <a:spcBef>
                <a:spcPts val="0"/>
              </a:spcBef>
              <a:spcAft>
                <a:spcPts val="0"/>
              </a:spcAft>
              <a:buNone/>
            </a:pPr>
            <a:endParaRPr sz="1000" dirty="0">
              <a:latin typeface="Roboto Light"/>
              <a:ea typeface="Roboto Light"/>
              <a:cs typeface="Roboto Light"/>
              <a:sym typeface="Roboto Light"/>
            </a:endParaRPr>
          </a:p>
          <a:p>
            <a:pPr marL="0" lvl="0" indent="0" algn="l" rtl="0">
              <a:lnSpc>
                <a:spcPct val="115000"/>
              </a:lnSpc>
              <a:spcBef>
                <a:spcPts val="0"/>
              </a:spcBef>
              <a:spcAft>
                <a:spcPts val="0"/>
              </a:spcAft>
              <a:buNone/>
            </a:pPr>
            <a:r>
              <a:rPr lang="de-DE" sz="1000" dirty="0">
                <a:latin typeface="Roboto Light"/>
                <a:ea typeface="Roboto Light"/>
                <a:cs typeface="Roboto Light"/>
                <a:sym typeface="Roboto Light"/>
              </a:rPr>
              <a:t>Führen Sie in der Einführungsphase die auf dieser Seite beschriebenen Schritte durch, um die Voraussetzungen für eine erfolgreiche Akzeptanz zu schaffen. Klicken Sie auf die Links, </a:t>
            </a:r>
            <a:br>
              <a:rPr lang="de-DE" sz="1000" dirty="0">
                <a:latin typeface="Roboto Light"/>
                <a:ea typeface="Roboto Light"/>
                <a:cs typeface="Roboto Light"/>
                <a:sym typeface="Roboto Light"/>
              </a:rPr>
            </a:br>
            <a:r>
              <a:rPr lang="de-DE" sz="1000" dirty="0">
                <a:latin typeface="Roboto Light"/>
                <a:ea typeface="Roboto Light"/>
                <a:cs typeface="Roboto Light"/>
                <a:sym typeface="Roboto Light"/>
              </a:rPr>
              <a:t>um zu Beschreibungen und detaillierten Anleitungen der einzelnen Aktivitäten zu gelangen.</a:t>
            </a:r>
          </a:p>
        </p:txBody>
      </p:sp>
      <p:sp>
        <p:nvSpPr>
          <p:cNvPr id="1866" name="Google Shape;1866;p254"/>
          <p:cNvSpPr/>
          <p:nvPr/>
        </p:nvSpPr>
        <p:spPr>
          <a:xfrm rot="10800000">
            <a:off x="6582882" y="233668"/>
            <a:ext cx="216600" cy="819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aphicFrame>
        <p:nvGraphicFramePr>
          <p:cNvPr id="1867" name="Google Shape;1867;p254"/>
          <p:cNvGraphicFramePr/>
          <p:nvPr/>
        </p:nvGraphicFramePr>
        <p:xfrm>
          <a:off x="4410980" y="1646923"/>
          <a:ext cx="4459800" cy="3083850"/>
        </p:xfrm>
        <a:graphic>
          <a:graphicData uri="http://schemas.openxmlformats.org/drawingml/2006/table">
            <a:tbl>
              <a:tblPr>
                <a:noFill/>
                <a:tableStyleId>{45470F37-8B12-47F0-81BC-2B07CDDA16E9}</a:tableStyleId>
              </a:tblPr>
              <a:tblGrid>
                <a:gridCol w="1054175">
                  <a:extLst>
                    <a:ext uri="{9D8B030D-6E8A-4147-A177-3AD203B41FA5}">
                      <a16:colId xmlns:a16="http://schemas.microsoft.com/office/drawing/2014/main" val="20000"/>
                    </a:ext>
                  </a:extLst>
                </a:gridCol>
                <a:gridCol w="3405625">
                  <a:extLst>
                    <a:ext uri="{9D8B030D-6E8A-4147-A177-3AD203B41FA5}">
                      <a16:colId xmlns:a16="http://schemas.microsoft.com/office/drawing/2014/main" val="20001"/>
                    </a:ext>
                  </a:extLst>
                </a:gridCol>
              </a:tblGrid>
              <a:tr h="310350">
                <a:tc gridSpan="2">
                  <a:txBody>
                    <a:bodyPr/>
                    <a:lstStyle/>
                    <a:p>
                      <a:pPr marL="0" lvl="0" indent="0" algn="ctr" rtl="0">
                        <a:spcBef>
                          <a:spcPts val="0"/>
                        </a:spcBef>
                        <a:spcAft>
                          <a:spcPts val="0"/>
                        </a:spcAft>
                        <a:buNone/>
                      </a:pPr>
                      <a:r>
                        <a:rPr lang="de-DE" sz="1200" b="1">
                          <a:solidFill>
                            <a:srgbClr val="FFFFFF"/>
                          </a:solidFill>
                          <a:latin typeface="Roboto"/>
                          <a:ea typeface="Roboto"/>
                          <a:cs typeface="Roboto"/>
                          <a:sym typeface="Roboto"/>
                        </a:rPr>
                        <a:t>Aktivitäten der EINFÜHRUNGSPHASE</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84210"/>
                      </a:srgbClr>
                    </a:solidFill>
                  </a:tcPr>
                </a:tc>
                <a:tc hMerge="1">
                  <a:txBody>
                    <a:bodyPr/>
                    <a:lstStyle/>
                    <a:p>
                      <a:endParaRPr lang="en-US"/>
                    </a:p>
                  </a:txBody>
                  <a:tcPr/>
                </a:tc>
                <a:extLst>
                  <a:ext uri="{0D108BD9-81ED-4DB2-BD59-A6C34878D82A}">
                    <a16:rowId xmlns:a16="http://schemas.microsoft.com/office/drawing/2014/main" val="10000"/>
                  </a:ext>
                </a:extLst>
              </a:tr>
              <a:tr h="31035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Leadership (Führung)</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3" action="ppaction://hlinksldjump"/>
                        </a:rPr>
                        <a:t>Ausführen der Strategie zum Engagement von Führungskräften</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31035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Ecosystem (Ökosystem)</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57175" lvl="0" indent="-206375"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4" action="ppaction://hlinksldjump"/>
                        </a:rPr>
                        <a:t>Ausführen des Plans zum Engagement von Beteiligten</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31035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Values (Werte)</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5" action="ppaction://hlinksldjump"/>
                        </a:rPr>
                        <a:t>Kommunizieren des Nutzens für Beteiligte</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51425">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Enablement (Befähigung)</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6" action="ppaction://hlinksldjump"/>
                        </a:rPr>
                        <a:t>Ausführen des Kommunikationsplans</a:t>
                      </a:r>
                    </a:p>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7" action="ppaction://hlinksldjump"/>
                        </a:rPr>
                        <a:t>Ausführen des Schulungsplans</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4"/>
                  </a:ext>
                </a:extLst>
              </a:tr>
              <a:tr h="31035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Rewards (Belohnungen)</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8" action="ppaction://hlinksldjump"/>
                        </a:rPr>
                        <a:t>Durchführen einer Überprüfung der Anreize</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r h="310350">
                <a:tc>
                  <a:txBody>
                    <a:bodyPr/>
                    <a:lstStyle/>
                    <a:p>
                      <a:pPr marL="0" lvl="0" indent="0" algn="l" rtl="0">
                        <a:spcBef>
                          <a:spcPts val="0"/>
                        </a:spcBef>
                        <a:spcAft>
                          <a:spcPts val="0"/>
                        </a:spcAft>
                        <a:buNone/>
                      </a:pPr>
                      <a:r>
                        <a:rPr lang="de-DE" sz="1000">
                          <a:solidFill>
                            <a:srgbClr val="FFFFFF"/>
                          </a:solidFill>
                          <a:latin typeface="Roboto"/>
                          <a:ea typeface="Roboto"/>
                          <a:cs typeface="Roboto"/>
                          <a:sym typeface="Roboto"/>
                        </a:rPr>
                        <a:t>Structures (Strukturen)</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de-DE" sz="1000" u="sng">
                          <a:solidFill>
                            <a:schemeClr val="hlink"/>
                          </a:solidFill>
                          <a:latin typeface="Roboto"/>
                          <a:ea typeface="Roboto"/>
                          <a:cs typeface="Roboto"/>
                          <a:sym typeface="Roboto"/>
                          <a:hlinkClick r:id="rId9" action="ppaction://hlinksldjump"/>
                        </a:rPr>
                        <a:t>Einrichten von Raum für Zusammenarbeit und Feedback-Schleifen </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6"/>
                  </a:ext>
                </a:extLst>
              </a:tr>
            </a:tbl>
          </a:graphicData>
        </a:graphic>
      </p:graphicFrame>
      <p:sp>
        <p:nvSpPr>
          <p:cNvPr id="1868" name="Google Shape;1868;p254"/>
          <p:cNvSpPr/>
          <p:nvPr/>
        </p:nvSpPr>
        <p:spPr>
          <a:xfrm>
            <a:off x="5188401" y="35460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a:solidFill>
                  <a:srgbClr val="FFFFFF"/>
                </a:solidFill>
                <a:latin typeface="Roboto"/>
                <a:ea typeface="Roboto"/>
                <a:cs typeface="Roboto"/>
                <a:sym typeface="Roboto"/>
              </a:rPr>
              <a:t>Vorbereiten</a:t>
            </a:r>
          </a:p>
        </p:txBody>
      </p:sp>
      <p:sp>
        <p:nvSpPr>
          <p:cNvPr id="1869" name="Google Shape;1869;p254"/>
          <p:cNvSpPr/>
          <p:nvPr/>
        </p:nvSpPr>
        <p:spPr>
          <a:xfrm>
            <a:off x="7134150" y="35460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a:solidFill>
                  <a:srgbClr val="FFFFFF"/>
                </a:solidFill>
                <a:latin typeface="Roboto"/>
                <a:ea typeface="Roboto"/>
                <a:cs typeface="Roboto"/>
                <a:sym typeface="Roboto"/>
              </a:rPr>
              <a:t>Verwalten</a:t>
            </a:r>
          </a:p>
        </p:txBody>
      </p:sp>
      <p:sp>
        <p:nvSpPr>
          <p:cNvPr id="1870" name="Google Shape;1870;p254"/>
          <p:cNvSpPr/>
          <p:nvPr/>
        </p:nvSpPr>
        <p:spPr>
          <a:xfrm>
            <a:off x="6126220" y="35460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de-DE" sz="600">
                <a:solidFill>
                  <a:srgbClr val="FFFFFF"/>
                </a:solidFill>
                <a:latin typeface="Roboto"/>
                <a:ea typeface="Roboto"/>
                <a:cs typeface="Roboto"/>
                <a:sym typeface="Roboto"/>
              </a:rPr>
              <a:t>Einführen</a:t>
            </a:r>
          </a:p>
        </p:txBody>
      </p:sp>
    </p:spTree>
  </p:cSld>
  <p:clrMapOvr>
    <a:masterClrMapping/>
  </p:clrMapOvr>
</p:sld>
</file>

<file path=ppt/theme/theme1.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TotalTime>
  <Words>6369</Words>
  <Application>Microsoft Office PowerPoint</Application>
  <PresentationFormat>On-screen Show (16:9)</PresentationFormat>
  <Paragraphs>654</Paragraphs>
  <Slides>34</Slides>
  <Notes>34</Notes>
  <HiddenSlides>0</HiddenSlides>
  <MMClips>0</MMClips>
  <ScaleCrop>false</ScaleCrop>
  <HeadingPairs>
    <vt:vector size="6" baseType="variant">
      <vt:variant>
        <vt:lpstr>Fonts Used</vt:lpstr>
      </vt:variant>
      <vt:variant>
        <vt:i4>6</vt:i4>
      </vt:variant>
      <vt:variant>
        <vt:lpstr>Theme</vt:lpstr>
      </vt:variant>
      <vt:variant>
        <vt:i4>5</vt:i4>
      </vt:variant>
      <vt:variant>
        <vt:lpstr>Slide Titles</vt:lpstr>
      </vt:variant>
      <vt:variant>
        <vt:i4>34</vt:i4>
      </vt:variant>
    </vt:vector>
  </HeadingPairs>
  <TitlesOfParts>
    <vt:vector size="45" baseType="lpstr">
      <vt:lpstr>Merriweather Sans</vt:lpstr>
      <vt:lpstr>Proxima Nova</vt:lpstr>
      <vt:lpstr>Arial</vt:lpstr>
      <vt:lpstr>Roboto</vt:lpstr>
      <vt:lpstr>Roboto Condensed</vt:lpstr>
      <vt:lpstr>Roboto Light</vt:lpstr>
      <vt:lpstr>Salesforce Google Slides Template - November 2017 </vt:lpstr>
      <vt:lpstr>Salesforce Google Slides Template - September 2018 </vt:lpstr>
      <vt:lpstr>Salesforce Google Slides Template - September 2018 </vt:lpstr>
      <vt:lpstr>Salesforce Google Slides Template - November 2017 </vt:lpstr>
      <vt:lpstr>Salesforce Google Slides Template - September 2018 </vt:lpstr>
      <vt:lpstr>Erstellen eines LEVERS-Änderungsverwaltungsplans</vt:lpstr>
      <vt:lpstr>Ihre Welt ist perfekt organisiert, um die Verhaltensweisen zu bewirken, die Sie gerade erleben ... Die Umstellung auf eine neue Technologieplattform oder -schnittstelle kann eine große Herausforderung sein! Sie erfordert oft, dass Menschen neue Verhaltensweisen und Arbeitsweisen annehmen, die sie nicht gewöhnt sind. Mit den hier empfohlenen Schritten und Vorlagen können Sie eine dauerhafte Verhaltensänderung herbeiführen und Ihrer Organisation eine reibungslose Umstellung auf die neue Technologie ermöglichen!</vt:lpstr>
      <vt:lpstr>PowerPoint Presentation</vt:lpstr>
      <vt:lpstr>PowerPoint Presentation</vt:lpstr>
      <vt:lpstr>Beschreibung Ein Änderungsverwaltungsplan soll die Grundlage für eine erfolgreiche Änderung schaffen und die gemeinsame Verantwortung der Beteiligten auf Geschäfts-, IT- und Programmebene stärken, um die organisatorische Bereitschaft und nachhaltige Akzeptanz zu fördern. In der Vorbereitungsphase definieren Sie den Plan, den Sie dann in der Einführungsphase und der Verwaltungsphase umsetzen.  Auf den folgenden Folien wird dieser Plan im Detail erläutert. </vt:lpstr>
      <vt:lpstr>Änderung planen</vt:lpstr>
      <vt:lpstr>PowerPoint Presentation</vt:lpstr>
      <vt:lpstr>Benutzer vorbereiten</vt:lpstr>
      <vt:lpstr>PowerPoint Presentation</vt:lpstr>
      <vt:lpstr>Änderung verstärken</vt:lpstr>
      <vt:lpstr>PowerPoint Presentation</vt:lpstr>
      <vt:lpstr>PowerPoint Presentation</vt:lpstr>
      <vt:lpstr>Detaillierte Anleitungen und Tools für die Ausführung </vt:lpstr>
      <vt:lpstr>LEVERS-Strategien und unterstützende Tools</vt:lpstr>
      <vt:lpstr>Beschreibung Die Veränderungsvision formuliert klar, was Sie  mit dem Änderungsvorhaben letztendlich erreichen wollen. Sie kann verwendet werden,  um zu inspirieren, Bewusstsein zu schaffen und Unterstützung für die Änderung zu gewinnen.  Angestrebte Ergebnisse ↑ Ausrichtung während der Änderung ↑ Verständnis für die Änderung  ↓ Abbau von Widerständen durch Transparenz ↑ Erhöhte Wertrealisierung</vt:lpstr>
      <vt:lpstr>Strategie: Entwickeln einer Strategie zum Engagement von Führungskräften</vt:lpstr>
      <vt:lpstr>Strategie: Durchführen der Bewertung der Auswirkungen und Hindernisse einer Änderung</vt:lpstr>
      <vt:lpstr>Strategie: Erstellen eines Plans zum Engagement von Beteiligten</vt:lpstr>
      <vt:lpstr>Strategie: Durchführen der Bewertung der Änderungsbereitschaft</vt:lpstr>
      <vt:lpstr>Beschreibung Ein Änderungsnetzwerk ist eine Gruppe ausgewählter Personen, die verschiedene Bereiche des Unternehmens vertreten, die von der Umstellung auf die neue Technologie betroffen  sein werden.  Durch das Einrichten eines Änderungsnetzwerks kann die Reichweite des Kernteams für die Änderungsverwaltung vergrößert, Unterstützung an der Basis für das Vorhaben aufgebaut und eine klare wechselseitige Kommunikation geschaffen werden.  Angestrebte Ergebnisse ↑ Funktionsübergreifendes Bewusstsein  ↑ Befähigung von gleichrangigen Personen  Einrichten eines Kommunikationskanals für den wechselseitigen Austausch über die Umstellung auf die neue Technologie   </vt:lpstr>
      <vt:lpstr>Strategie: Identifizieren und Kommunizieren des Nutzens für Beteiligte</vt:lpstr>
      <vt:lpstr>Strategie: Entwickeln und Ausführen eines Kommunikationsplans</vt:lpstr>
      <vt:lpstr>Strategie: Entwickeln und Ausführen einer Schulungsstrategie</vt:lpstr>
      <vt:lpstr>Strategie: Durchführen einer Überprüfung der Anreize</vt:lpstr>
      <vt:lpstr>Strategie: Definieren von Akzeptanz-/Erfolgsmetriken</vt:lpstr>
      <vt:lpstr>Strategie: Raum für Zusammenarbeit und Feedback-Schleifen </vt:lpstr>
      <vt:lpstr>Zusätzliche Tools für die Ausführung</vt:lpstr>
      <vt:lpstr>Arbeitsblatt für die Formulierung der Änderungsvision</vt:lpstr>
      <vt:lpstr>__________ Bewertung der Änderungsbereitschaft </vt:lpstr>
      <vt:lpstr>Vom Änderungsnetzwerk profitieren das Programm und dessen Teilnehmer</vt:lpstr>
      <vt:lpstr>Change Champions</vt:lpstr>
      <vt:lpstr>Beispiele für die taktische Einbindung ins Änderungsnetzwerk </vt:lpstr>
      <vt:lpstr>Änderungsnetzwerk – Kommunikation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LEVERS Change Management Plan</dc:title>
  <cp:lastModifiedBy>DTP</cp:lastModifiedBy>
  <cp:revision>64</cp:revision>
  <dcterms:modified xsi:type="dcterms:W3CDTF">2021-07-09T11:34:44Z</dcterms:modified>
</cp:coreProperties>
</file>